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8" r:id="rId3"/>
    <p:sldId id="262" r:id="rId4"/>
    <p:sldId id="300" r:id="rId5"/>
    <p:sldId id="351" r:id="rId6"/>
    <p:sldId id="346" r:id="rId7"/>
    <p:sldId id="271" r:id="rId8"/>
    <p:sldId id="358" r:id="rId9"/>
    <p:sldId id="363" r:id="rId10"/>
    <p:sldId id="364" r:id="rId11"/>
    <p:sldId id="361" r:id="rId12"/>
    <p:sldId id="353" r:id="rId13"/>
    <p:sldId id="334" r:id="rId14"/>
    <p:sldId id="277" r:id="rId15"/>
    <p:sldId id="268" r:id="rId16"/>
    <p:sldId id="354" r:id="rId17"/>
    <p:sldId id="279" r:id="rId18"/>
  </p:sldIdLst>
  <p:sldSz cx="9144000" cy="5143500" type="screen16x9"/>
  <p:notesSz cx="6858000" cy="9144000"/>
  <p:embeddedFontLst>
    <p:embeddedFont>
      <p:font typeface="12롯데마트행복Bold" panose="02020603020101020101" pitchFamily="18" charset="-127"/>
      <p:regular r:id="rId20"/>
    </p:embeddedFont>
    <p:embeddedFont>
      <p:font typeface="Squada One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Roboto Condensed" panose="020B0600000101010101" charset="0"/>
      <p:regular r:id="rId24"/>
      <p:bold r:id="rId25"/>
      <p:italic r:id="rId26"/>
      <p:boldItalic r:id="rId27"/>
    </p:embeddedFont>
    <p:embeddedFont>
      <p:font typeface="Fira Sans Extra Condensed Medium" panose="020B0600000101010101" charset="-127"/>
      <p:regular r:id="rId28"/>
      <p:bold r:id="rId29"/>
      <p:italic r:id="rId30"/>
      <p:boldItalic r:id="rId31"/>
    </p:embeddedFont>
    <p:embeddedFont>
      <p:font typeface="Exo 2" panose="020B0600000101010101" charset="0"/>
      <p:regular r:id="rId32"/>
      <p:bold r:id="rId33"/>
      <p:italic r:id="rId34"/>
      <p:boldItalic r:id="rId35"/>
    </p:embeddedFont>
    <p:embeddedFont>
      <p:font typeface="12롯데마트행복Medium" panose="02020603020101020101" pitchFamily="18" charset="-127"/>
      <p:regular r:id="rId36"/>
    </p:embeddedFont>
    <p:embeddedFont>
      <p:font typeface="Roboto Condensed Light" panose="020B0600000101010101" charset="0"/>
      <p:regular r:id="rId37"/>
      <p:bold r:id="rId38"/>
      <p:italic r:id="rId39"/>
      <p:boldItalic r:id="rId40"/>
    </p:embeddedFont>
    <p:embeddedFont>
      <p:font typeface="Open Sans" panose="020B0600000101010101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0E9C6-6B6C-4E26-B935-961461E3196F}" v="3" dt="2022-11-24T11:22:09.427"/>
    <p1510:client id="{2DF83A6C-221C-02BF-967D-B3EF83F2E806}" v="360" dt="2022-11-24T11:56:32.415"/>
    <p1510:client id="{692567A4-906E-0DC3-C5EA-CB39C9034AA4}" v="835" dt="2022-11-24T11:56:19.771"/>
    <p1510:client id="{8130C03D-EF9D-55C9-402F-93F0E73D4DAB}" v="568" dt="2022-11-24T06:10:02.702"/>
    <p1510:client id="{93AB985D-7C45-FBDB-3DF1-7BD800A64409}" v="1071" dt="2022-11-24T08:51:40.008"/>
    <p1510:client id="{A1569819-85A1-C005-B29E-E7A2488FDE0C}" v="26" dt="2022-11-24T02:58:58.246"/>
    <p1510:client id="{C20B40B0-1324-8FE9-9EDD-3C2674163D48}" v="5" dt="2022-11-24T08:51:27.190"/>
    <p1510:client id="{DB2DCC50-9EAE-0717-2546-1A16C481C254}" v="2376" dt="2022-11-24T08:51:31.724"/>
    <p1510:client id="{FD4576AF-9644-B7E9-8C9F-00C72023A757}" v="290" dt="2022-11-24T02:55:23.200"/>
  </p1510:revLst>
</p1510:revInfo>
</file>

<file path=ppt/tableStyles.xml><?xml version="1.0" encoding="utf-8"?>
<a:tblStyleLst xmlns:a="http://schemas.openxmlformats.org/drawingml/2006/main" def="{1F95A3D4-2214-4B83-AB07-565C79D3D8E7}">
  <a:tblStyle styleId="{1F95A3D4-2214-4B83-AB07-565C79D3D8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viewProps" Target="view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12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890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33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694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552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960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30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133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6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7" r:id="rId6"/>
    <p:sldLayoutId id="2147483658" r:id="rId7"/>
    <p:sldLayoutId id="2147483661" r:id="rId8"/>
    <p:sldLayoutId id="2147483664" r:id="rId9"/>
    <p:sldLayoutId id="2147483667" r:id="rId10"/>
    <p:sldLayoutId id="2147483669" r:id="rId11"/>
    <p:sldLayoutId id="2147483670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429491" y="773601"/>
            <a:ext cx="797429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6600" dirty="0">
                <a:solidFill>
                  <a:srgbClr val="434343"/>
                </a:solidFill>
                <a:latin typeface="Exo 2" panose="020B0600000101010101" charset="0"/>
                <a:ea typeface="12롯데마트행복Bold" panose="02020603020101020101" pitchFamily="18" charset="-127"/>
              </a:rPr>
              <a:t>최단경로 탐색 </a:t>
            </a:r>
            <a:r>
              <a:rPr lang="en-US" altLang="ko-KR" sz="6600" dirty="0">
                <a:solidFill>
                  <a:srgbClr val="434343"/>
                </a:solidFill>
                <a:latin typeface="Exo 2" panose="020B0600000101010101" charset="0"/>
                <a:ea typeface="12롯데마트행복Bold" panose="02020603020101020101" pitchFamily="18" charset="-127"/>
              </a:rPr>
              <a:t>RC</a:t>
            </a:r>
            <a:r>
              <a:rPr lang="ko-KR" altLang="en-US" sz="6600" dirty="0">
                <a:solidFill>
                  <a:srgbClr val="434343"/>
                </a:solidFill>
                <a:latin typeface="Exo 2" panose="020B0600000101010101" charset="0"/>
                <a:ea typeface="12롯데마트행복Bold" panose="02020603020101020101" pitchFamily="18" charset="-127"/>
              </a:rPr>
              <a:t>카</a:t>
            </a:r>
            <a:endParaRPr lang="ko-KR" altLang="en-US" sz="6600" dirty="0" err="1">
              <a:solidFill>
                <a:srgbClr val="434343"/>
              </a:solidFill>
              <a:latin typeface="Exo 2" panose="020B0600000101010101" charset="0"/>
              <a:ea typeface="12롯데마트행복Bold" panose="02020603020101020101" pitchFamily="18" charset="-127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부제목 2">
            <a:extLst>
              <a:ext uri="{FF2B5EF4-FFF2-40B4-BE49-F238E27FC236}">
                <a16:creationId xmlns:a16="http://schemas.microsoft.com/office/drawing/2014/main" id="{6908E69D-3A10-4C7E-9329-286F0400DA39}"/>
              </a:ext>
            </a:extLst>
          </p:cNvPr>
          <p:cNvSpPr txBox="1">
            <a:spLocks/>
          </p:cNvSpPr>
          <p:nvPr/>
        </p:nvSpPr>
        <p:spPr>
          <a:xfrm>
            <a:off x="4626042" y="3908716"/>
            <a:ext cx="4206231" cy="95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ko-KR" altLang="en-US" sz="160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고현영</a:t>
            </a:r>
          </a:p>
          <a:p>
            <a:r>
              <a:rPr lang="ko-KR" altLang="en-US" sz="160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안민섭</a:t>
            </a:r>
          </a:p>
          <a:p>
            <a:r>
              <a:rPr lang="ko-KR" altLang="en-US" sz="160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양영진</a:t>
            </a:r>
            <a:endParaRPr lang="ko-KR" altLang="en-US" sz="1600" err="1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03781" y="3600939"/>
            <a:ext cx="5486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4</a:t>
            </a:r>
            <a:r>
              <a:rPr lang="ko-KR" altLang="en-US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</a:t>
            </a:r>
            <a:endParaRPr lang="en-US" altLang="ko-KR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28D68-B854-D9F7-46E6-5E1BD49D3291}"/>
              </a:ext>
            </a:extLst>
          </p:cNvPr>
          <p:cNvSpPr txBox="1"/>
          <p:nvPr/>
        </p:nvSpPr>
        <p:spPr>
          <a:xfrm>
            <a:off x="860473" y="4126075"/>
            <a:ext cx="5571092" cy="5674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latin typeface="+mn-ea"/>
                <a:ea typeface="+mn-ea"/>
              </a:rPr>
              <a:t>DB</a:t>
            </a:r>
            <a:r>
              <a:rPr lang="ko-KR" altLang="en-US" sz="1100">
                <a:latin typeface="+mn-ea"/>
                <a:ea typeface="+mn-ea"/>
              </a:rPr>
              <a:t>에 있는 데이터를 </a:t>
            </a:r>
            <a:r>
              <a:rPr lang="en-US" altLang="ko-KR" sz="1100">
                <a:latin typeface="+mn-ea"/>
                <a:ea typeface="+mn-ea"/>
              </a:rPr>
              <a:t>Raspberry pi</a:t>
            </a:r>
            <a:r>
              <a:rPr lang="ko-KR" altLang="en-US" sz="1100">
                <a:latin typeface="+mn-ea"/>
                <a:ea typeface="+mn-ea"/>
              </a:rPr>
              <a:t>로 </a:t>
            </a:r>
            <a:r>
              <a:rPr lang="ko-KR" altLang="en-US" sz="1100">
                <a:latin typeface="+mn-ea"/>
                <a:ea typeface="+mn-ea"/>
              </a:rPr>
              <a:t>가져와 </a:t>
            </a:r>
            <a:endParaRPr lang="en-US" altLang="ko-KR" sz="110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smtClean="0">
                <a:latin typeface="+mn-ea"/>
                <a:ea typeface="+mn-ea"/>
              </a:rPr>
              <a:t>최단경로를 </a:t>
            </a:r>
            <a:r>
              <a:rPr lang="ko-KR" altLang="en-US" sz="1100">
                <a:latin typeface="+mn-ea"/>
                <a:ea typeface="+mn-ea"/>
              </a:rPr>
              <a:t>탐색 </a:t>
            </a:r>
            <a:r>
              <a:rPr lang="ko-KR" altLang="en-US" sz="1100" smtClean="0">
                <a:latin typeface="+mn-ea"/>
                <a:ea typeface="+mn-ea"/>
              </a:rPr>
              <a:t>후</a:t>
            </a:r>
            <a:r>
              <a:rPr lang="en-US" altLang="ko-KR" sz="1100" smtClean="0">
                <a:latin typeface="+mn-ea"/>
                <a:ea typeface="+mn-ea"/>
              </a:rPr>
              <a:t>,</a:t>
            </a:r>
            <a:r>
              <a:rPr lang="ko-KR" altLang="en-US" sz="1100" smtClean="0">
                <a:latin typeface="+mn-ea"/>
                <a:ea typeface="+mn-ea"/>
              </a:rPr>
              <a:t> </a:t>
            </a:r>
            <a:r>
              <a:rPr lang="ko-KR" altLang="en-US" sz="1100">
                <a:latin typeface="+mn-ea"/>
                <a:ea typeface="+mn-ea"/>
              </a:rPr>
              <a:t>경로를 따라 </a:t>
            </a:r>
            <a:r>
              <a:rPr lang="en-US" altLang="ko-KR" sz="1100">
                <a:latin typeface="+mn-ea"/>
                <a:ea typeface="+mn-ea"/>
              </a:rPr>
              <a:t>RC</a:t>
            </a:r>
            <a:r>
              <a:rPr lang="ko-KR" altLang="en-US" sz="1100">
                <a:latin typeface="+mn-ea"/>
                <a:ea typeface="+mn-ea"/>
              </a:rPr>
              <a:t>카가 이동</a:t>
            </a:r>
          </a:p>
        </p:txBody>
      </p:sp>
      <p:sp>
        <p:nvSpPr>
          <p:cNvPr id="13" name="Google Shape;268;p38">
            <a:extLst>
              <a:ext uri="{FF2B5EF4-FFF2-40B4-BE49-F238E27FC236}">
                <a16:creationId xmlns:a16="http://schemas.microsoft.com/office/drawing/2014/main" id="{C272E013-EEB2-767C-B54B-E53FE2E185D9}"/>
              </a:ext>
            </a:extLst>
          </p:cNvPr>
          <p:cNvSpPr txBox="1">
            <a:spLocks/>
          </p:cNvSpPr>
          <p:nvPr/>
        </p:nvSpPr>
        <p:spPr>
          <a:xfrm>
            <a:off x="2023704" y="121300"/>
            <a:ext cx="5214300" cy="5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ko-KR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Part 3</a:t>
            </a:r>
            <a:r>
              <a:rPr lang="en-US" altLang="ko-KR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. </a:t>
            </a:r>
            <a:r>
              <a:rPr lang="en-US" altLang="ko-KR" smtClean="0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Start button </a:t>
            </a:r>
            <a:r>
              <a:rPr lang="ko-KR" altLang="en-US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활용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14484" y="3741353"/>
            <a:ext cx="2681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latin typeface="Open Sans" panose="020B0600000101010101" charset="0"/>
                <a:cs typeface="Open Sans" panose="020B0600000101010101" charset="0"/>
              </a:rPr>
              <a:t>Qt</a:t>
            </a:r>
            <a:r>
              <a:rPr lang="ko-KR" altLang="en-US" b="1" smtClean="0">
                <a:latin typeface="Open Sans" panose="020B0600000101010101" charset="0"/>
                <a:cs typeface="Open Sans" panose="020B0600000101010101" charset="0"/>
              </a:rPr>
              <a:t> </a:t>
            </a:r>
            <a:r>
              <a:rPr lang="en-US" altLang="ko-KR" b="1" smtClean="0">
                <a:latin typeface="Open Sans" panose="020B0600000101010101" charset="0"/>
                <a:cs typeface="Open Sans" panose="020B0600000101010101" charset="0"/>
              </a:rPr>
              <a:t>start button</a:t>
            </a:r>
            <a:r>
              <a:rPr lang="ko-KR" altLang="en-US" b="1" smtClean="0">
                <a:latin typeface="Open Sans" panose="020B0600000101010101" charset="0"/>
                <a:cs typeface="Open Sans" panose="020B0600000101010101" charset="0"/>
              </a:rPr>
              <a:t> 클릭 상태</a:t>
            </a:r>
            <a:endParaRPr lang="ko-KR" altLang="en-US" b="1">
              <a:latin typeface="Open Sans" panose="020B0600000101010101" charset="0"/>
              <a:cs typeface="Open Sans" panose="020B0600000101010101" charset="0"/>
            </a:endParaRPr>
          </a:p>
          <a:p>
            <a:endParaRPr lang="ko-KR" altLang="en-US"/>
          </a:p>
        </p:txBody>
      </p:sp>
      <p:pic>
        <p:nvPicPr>
          <p:cNvPr id="1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24F55D1-CDE9-535B-10EE-67AAD19F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717" y="2779328"/>
            <a:ext cx="1971675" cy="962025"/>
          </a:xfrm>
          <a:prstGeom prst="rect">
            <a:avLst/>
          </a:prstGeom>
        </p:spPr>
      </p:pic>
      <p:pic>
        <p:nvPicPr>
          <p:cNvPr id="21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id="{73440A84-4686-5E96-61AF-46459938E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25" y="785180"/>
            <a:ext cx="2743200" cy="1954347"/>
          </a:xfrm>
          <a:prstGeom prst="rect">
            <a:avLst/>
          </a:prstGeom>
        </p:spPr>
      </p:pic>
      <p:pic>
        <p:nvPicPr>
          <p:cNvPr id="22" name="그림 3">
            <a:extLst>
              <a:ext uri="{FF2B5EF4-FFF2-40B4-BE49-F238E27FC236}">
                <a16:creationId xmlns:a16="http://schemas.microsoft.com/office/drawing/2014/main" id="{7AB46A58-A7FF-4BDB-21CB-411DBC2EFA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2" t="25433" r="17817" b="16074"/>
          <a:stretch/>
        </p:blipFill>
        <p:spPr>
          <a:xfrm>
            <a:off x="5728134" y="1060428"/>
            <a:ext cx="2448561" cy="25578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028D68-B854-D9F7-46E6-5E1BD49D3291}"/>
              </a:ext>
            </a:extLst>
          </p:cNvPr>
          <p:cNvSpPr txBox="1"/>
          <p:nvPr/>
        </p:nvSpPr>
        <p:spPr>
          <a:xfrm>
            <a:off x="5695548" y="3855808"/>
            <a:ext cx="290786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smtClean="0">
                <a:latin typeface="+mn-ea"/>
                <a:ea typeface="+mn-ea"/>
              </a:rPr>
              <a:t>(</a:t>
            </a:r>
            <a:r>
              <a:rPr lang="ko-KR" altLang="en-US" sz="1100">
                <a:latin typeface="+mn-ea"/>
                <a:ea typeface="+mn-ea"/>
              </a:rPr>
              <a:t>노란색 </a:t>
            </a:r>
            <a:r>
              <a:rPr lang="en-US" altLang="ko-KR" sz="1100">
                <a:latin typeface="+mn-ea"/>
                <a:ea typeface="+mn-ea"/>
              </a:rPr>
              <a:t>: </a:t>
            </a:r>
            <a:r>
              <a:rPr lang="ko-KR" altLang="en-US" sz="1100">
                <a:latin typeface="+mn-ea"/>
                <a:ea typeface="+mn-ea"/>
              </a:rPr>
              <a:t>최단경로</a:t>
            </a:r>
            <a:r>
              <a:rPr lang="en-US" altLang="ko-KR" sz="1100">
                <a:latin typeface="+mn-ea"/>
                <a:ea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1100">
                <a:latin typeface="+mn-ea"/>
                <a:ea typeface="+mn-ea"/>
              </a:rPr>
              <a:t>경로이동시 현재위치 실시간 초기화</a:t>
            </a:r>
          </a:p>
          <a:p>
            <a:pPr algn="just">
              <a:lnSpc>
                <a:spcPct val="150000"/>
              </a:lnSpc>
            </a:pPr>
            <a:r>
              <a:rPr lang="en-US" altLang="ko-KR" sz="1100">
                <a:latin typeface="+mn-ea"/>
                <a:ea typeface="+mn-ea"/>
              </a:rPr>
              <a:t>(</a:t>
            </a:r>
            <a:r>
              <a:rPr lang="ko-KR" altLang="en-US" sz="1100">
                <a:latin typeface="+mn-ea"/>
                <a:ea typeface="+mn-ea"/>
              </a:rPr>
              <a:t>초록색 </a:t>
            </a:r>
            <a:r>
              <a:rPr lang="en-US" altLang="ko-KR" sz="1100">
                <a:latin typeface="+mn-ea"/>
                <a:ea typeface="+mn-ea"/>
              </a:rPr>
              <a:t>: </a:t>
            </a:r>
            <a:r>
              <a:rPr lang="ko-KR" altLang="en-US" sz="1100">
                <a:latin typeface="+mn-ea"/>
                <a:ea typeface="+mn-ea"/>
              </a:rPr>
              <a:t>현재위치</a:t>
            </a:r>
            <a:r>
              <a:rPr lang="en-US" altLang="ko-KR" sz="1100">
                <a:latin typeface="+mn-ea"/>
                <a:ea typeface="+mn-ea"/>
              </a:rPr>
              <a:t>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728134" y="3741353"/>
            <a:ext cx="3415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Open Sans" panose="020B0600000101010101" charset="0"/>
                <a:cs typeface="Open Sans" panose="020B0600000101010101" charset="0"/>
              </a:rPr>
              <a:t>SenseHat</a:t>
            </a:r>
            <a:r>
              <a:rPr lang="ko-KR" altLang="en-US" b="1">
                <a:latin typeface="Open Sans" panose="020B0600000101010101" charset="0"/>
                <a:cs typeface="Open Sans" panose="020B0600000101010101" charset="0"/>
              </a:rPr>
              <a:t> </a:t>
            </a:r>
            <a:r>
              <a:rPr lang="ko-KR" altLang="en-US" b="1" smtClean="0">
                <a:latin typeface="Open Sans" panose="020B0600000101010101" charset="0"/>
                <a:cs typeface="Open Sans" panose="020B0600000101010101" charset="0"/>
              </a:rPr>
              <a:t> 최단경로</a:t>
            </a:r>
            <a:r>
              <a:rPr lang="ko-KR" altLang="en-US" b="1">
                <a:latin typeface="Open Sans" panose="020B0600000101010101" charset="0"/>
                <a:cs typeface="Open Sans" panose="020B0600000101010101" charset="0"/>
              </a:rPr>
              <a:t> 설정 표시 화면 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5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90114" y="3146510"/>
            <a:ext cx="2681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latin typeface="Open Sans" panose="020B0600000101010101" charset="0"/>
                <a:cs typeface="Open Sans" panose="020B0600000101010101" charset="0"/>
              </a:rPr>
              <a:t>Clear </a:t>
            </a:r>
            <a:r>
              <a:rPr lang="en-US" altLang="ko-KR" b="1">
                <a:latin typeface="Open Sans" panose="020B0600000101010101" charset="0"/>
                <a:cs typeface="Open Sans" panose="020B0600000101010101" charset="0"/>
              </a:rPr>
              <a:t>map </a:t>
            </a:r>
            <a:r>
              <a:rPr lang="en-US" altLang="ko-KR" b="1" smtClean="0">
                <a:latin typeface="Open Sans" panose="020B0600000101010101" charset="0"/>
                <a:cs typeface="Open Sans" panose="020B0600000101010101" charset="0"/>
              </a:rPr>
              <a:t>button</a:t>
            </a:r>
            <a:r>
              <a:rPr lang="ko-KR" altLang="en-US" b="1" smtClean="0">
                <a:latin typeface="Open Sans" panose="020B0600000101010101" charset="0"/>
                <a:cs typeface="Open Sans" panose="020B0600000101010101" charset="0"/>
              </a:rPr>
              <a:t> </a:t>
            </a:r>
            <a:r>
              <a:rPr lang="ko-KR" altLang="en-US" b="1">
                <a:latin typeface="Open Sans" panose="020B0600000101010101" charset="0"/>
                <a:cs typeface="Open Sans" panose="020B0600000101010101" charset="0"/>
              </a:rPr>
              <a:t>활성화 시</a:t>
            </a:r>
          </a:p>
          <a:p>
            <a:pPr algn="ctr">
              <a:lnSpc>
                <a:spcPct val="150000"/>
              </a:lnSpc>
            </a:pPr>
            <a:r>
              <a:rPr lang="en-US" altLang="ko-KR" b="1">
                <a:latin typeface="Open Sans" panose="020B0600000101010101" charset="0"/>
                <a:cs typeface="Open Sans" panose="020B0600000101010101" charset="0"/>
              </a:rPr>
              <a:t>DB </a:t>
            </a:r>
            <a:r>
              <a:rPr lang="ko-KR" altLang="en-US" b="1">
                <a:latin typeface="Open Sans" panose="020B0600000101010101" charset="0"/>
                <a:cs typeface="Open Sans" panose="020B0600000101010101" charset="0"/>
              </a:rPr>
              <a:t>초기화</a:t>
            </a:r>
          </a:p>
          <a:p>
            <a:endParaRPr lang="ko-KR" altLang="en-US"/>
          </a:p>
        </p:txBody>
      </p:sp>
      <p:pic>
        <p:nvPicPr>
          <p:cNvPr id="9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ACC0757-D9A7-C99E-4429-172DE40DD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08" r="301"/>
          <a:stretch/>
        </p:blipFill>
        <p:spPr>
          <a:xfrm>
            <a:off x="391427" y="2801317"/>
            <a:ext cx="2484706" cy="2159998"/>
          </a:xfrm>
          <a:prstGeom prst="rect">
            <a:avLst/>
          </a:prstGeom>
        </p:spPr>
      </p:pic>
      <p:pic>
        <p:nvPicPr>
          <p:cNvPr id="1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CED47F-BDC3-2C6D-9D8F-061459083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473" y="1849519"/>
            <a:ext cx="1939734" cy="1123356"/>
          </a:xfrm>
          <a:prstGeom prst="rect">
            <a:avLst/>
          </a:prstGeom>
        </p:spPr>
      </p:pic>
      <p:pic>
        <p:nvPicPr>
          <p:cNvPr id="16" name="그림 3">
            <a:extLst>
              <a:ext uri="{FF2B5EF4-FFF2-40B4-BE49-F238E27FC236}">
                <a16:creationId xmlns:a16="http://schemas.microsoft.com/office/drawing/2014/main" id="{E7FA2875-39B1-C10C-BD4E-02DF5A4FAA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172" r="-2208" b="209"/>
          <a:stretch/>
        </p:blipFill>
        <p:spPr>
          <a:xfrm>
            <a:off x="6188547" y="2801316"/>
            <a:ext cx="2484000" cy="2160000"/>
          </a:xfrm>
          <a:prstGeom prst="rect">
            <a:avLst/>
          </a:prstGeom>
        </p:spPr>
      </p:pic>
      <p:pic>
        <p:nvPicPr>
          <p:cNvPr id="18" name="그림 2" descr="텍스트, 회로, 전자기기이(가) 표시된 사진&#10;&#10;자동 생성된 설명">
            <a:extLst>
              <a:ext uri="{FF2B5EF4-FFF2-40B4-BE49-F238E27FC236}">
                <a16:creationId xmlns:a16="http://schemas.microsoft.com/office/drawing/2014/main" id="{F49721E7-74B8-9BCF-05DA-1DE0AC57D7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88547" y="601071"/>
            <a:ext cx="2426400" cy="2160000"/>
          </a:xfrm>
          <a:prstGeom prst="rect">
            <a:avLst/>
          </a:prstGeom>
        </p:spPr>
      </p:pic>
      <p:pic>
        <p:nvPicPr>
          <p:cNvPr id="4" name="그림 6" descr="텍스트, 회로, 전자기기이(가) 표시된 사진&#10;&#10;자동 생성된 설명">
            <a:extLst>
              <a:ext uri="{FF2B5EF4-FFF2-40B4-BE49-F238E27FC236}">
                <a16:creationId xmlns:a16="http://schemas.microsoft.com/office/drawing/2014/main" id="{C0770698-EECE-43A5-3DF8-1194DA61E8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7" t="12535" r="60932" b="11699"/>
          <a:stretch/>
        </p:blipFill>
        <p:spPr>
          <a:xfrm>
            <a:off x="421451" y="601071"/>
            <a:ext cx="2424658" cy="21600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D79778D-E553-E28F-7E77-661930EBE6BA}"/>
              </a:ext>
            </a:extLst>
          </p:cNvPr>
          <p:cNvSpPr/>
          <p:nvPr/>
        </p:nvSpPr>
        <p:spPr>
          <a:xfrm>
            <a:off x="3106099" y="2315147"/>
            <a:ext cx="259336" cy="1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810E71B-72C7-497C-596F-F13C393451F9}"/>
              </a:ext>
            </a:extLst>
          </p:cNvPr>
          <p:cNvSpPr/>
          <p:nvPr/>
        </p:nvSpPr>
        <p:spPr>
          <a:xfrm>
            <a:off x="5667988" y="2308010"/>
            <a:ext cx="259336" cy="1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268;p38">
            <a:extLst>
              <a:ext uri="{FF2B5EF4-FFF2-40B4-BE49-F238E27FC236}">
                <a16:creationId xmlns:a16="http://schemas.microsoft.com/office/drawing/2014/main" id="{C272E013-EEB2-767C-B54B-E53FE2E185D9}"/>
              </a:ext>
            </a:extLst>
          </p:cNvPr>
          <p:cNvSpPr txBox="1">
            <a:spLocks/>
          </p:cNvSpPr>
          <p:nvPr/>
        </p:nvSpPr>
        <p:spPr>
          <a:xfrm>
            <a:off x="2023704" y="121300"/>
            <a:ext cx="5214300" cy="5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ko-KR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Part 4. Clear button </a:t>
            </a:r>
            <a:r>
              <a:rPr lang="ko-KR" altLang="en-US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425846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시연 영상</a:t>
            </a: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43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21124_20302229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051" y="767146"/>
            <a:ext cx="7121029" cy="4152833"/>
          </a:xfrm>
          <a:prstGeom prst="rect">
            <a:avLst/>
          </a:prstGeom>
        </p:spPr>
      </p:pic>
      <p:sp>
        <p:nvSpPr>
          <p:cNvPr id="4" name="Google Shape;268;p38">
            <a:extLst>
              <a:ext uri="{FF2B5EF4-FFF2-40B4-BE49-F238E27FC236}">
                <a16:creationId xmlns:a16="http://schemas.microsoft.com/office/drawing/2014/main" id="{C272E013-EEB2-767C-B54B-E53FE2E185D9}"/>
              </a:ext>
            </a:extLst>
          </p:cNvPr>
          <p:cNvSpPr txBox="1">
            <a:spLocks/>
          </p:cNvSpPr>
          <p:nvPr/>
        </p:nvSpPr>
        <p:spPr>
          <a:xfrm>
            <a:off x="2023704" y="121300"/>
            <a:ext cx="5214300" cy="5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시연 영상</a:t>
            </a:r>
            <a:endParaRPr lang="ko-KR" altLang="en-US">
              <a:solidFill>
                <a:schemeClr val="accent6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3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>
            <a:spLocks noGrp="1"/>
          </p:cNvSpPr>
          <p:nvPr>
            <p:ph type="ctrTitle"/>
          </p:nvPr>
        </p:nvSpPr>
        <p:spPr>
          <a:xfrm flipH="1">
            <a:off x="642995" y="2248813"/>
            <a:ext cx="6373869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개선점 </a:t>
            </a:r>
            <a:r>
              <a:rPr lang="ko-KR" altLang="en-US" smtClean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및  발전방향</a:t>
            </a:r>
            <a:endParaRPr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558" name="Google Shape;558;p49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59" name="Google Shape;559;p4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360999" y="3465122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latin typeface="Open Sans" panose="020B0600000101010101" charset="0"/>
                <a:cs typeface="Open Sans" panose="020B0600000101010101" charset="0"/>
              </a:rPr>
              <a:t>안정성</a:t>
            </a: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366684" y="346135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Open Sans" panose="020B0600000101010101" charset="0"/>
                <a:cs typeface="Open Sans" panose="020B0600000101010101" charset="0"/>
              </a:rPr>
              <a:t>정밀성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66684" y="175845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Open Sans" panose="020B0600000101010101" charset="0"/>
                <a:cs typeface="Open Sans" panose="020B0600000101010101" charset="0"/>
              </a:rPr>
              <a:t>확장성</a:t>
            </a:r>
            <a:endParaRPr lang="ko-KR" altLang="en-US"/>
          </a:p>
        </p:txBody>
      </p:sp>
      <p:cxnSp>
        <p:nvCxnSpPr>
          <p:cNvPr id="333" name="Google Shape;333;p40"/>
          <p:cNvCxnSpPr>
            <a:cxnSpLocks/>
          </p:cNvCxnSpPr>
          <p:nvPr/>
        </p:nvCxnSpPr>
        <p:spPr>
          <a:xfrm flipH="1">
            <a:off x="408" y="1721168"/>
            <a:ext cx="8810021" cy="15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5" name="Google Shape;335;p40"/>
          <p:cNvGrpSpPr/>
          <p:nvPr/>
        </p:nvGrpSpPr>
        <p:grpSpPr>
          <a:xfrm>
            <a:off x="6593316" y="1337582"/>
            <a:ext cx="278692" cy="331130"/>
            <a:chOff x="-48233050" y="3569725"/>
            <a:chExt cx="252050" cy="299475"/>
          </a:xfrm>
        </p:grpSpPr>
        <p:sp>
          <p:nvSpPr>
            <p:cNvPr id="336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C6EC97B-9C26-465B-91EF-8E5794BEEA5B}"/>
              </a:ext>
            </a:extLst>
          </p:cNvPr>
          <p:cNvSpPr txBox="1"/>
          <p:nvPr/>
        </p:nvSpPr>
        <p:spPr>
          <a:xfrm>
            <a:off x="1120189" y="2003263"/>
            <a:ext cx="3177971" cy="10200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err="1">
                <a:latin typeface="+mn-ea"/>
                <a:ea typeface="+mn-ea"/>
              </a:rPr>
              <a:t>Sense</a:t>
            </a:r>
            <a:r>
              <a:rPr lang="ko-KR">
                <a:latin typeface="+mn-ea"/>
                <a:ea typeface="+mn-ea"/>
              </a:rPr>
              <a:t> </a:t>
            </a:r>
            <a:r>
              <a:rPr lang="en-US" altLang="ko-KR" err="1">
                <a:latin typeface="+mn-ea"/>
                <a:ea typeface="+mn-ea"/>
              </a:rPr>
              <a:t>HAT이</a:t>
            </a:r>
            <a:r>
              <a:rPr lang="en-US" altLang="ko-KR">
                <a:latin typeface="+mn-ea"/>
                <a:ea typeface="+mn-ea"/>
              </a:rPr>
              <a:t> </a:t>
            </a:r>
            <a:r>
              <a:rPr lang="ko-KR">
                <a:latin typeface="+mn-ea"/>
                <a:ea typeface="+mn-ea"/>
              </a:rPr>
              <a:t> </a:t>
            </a:r>
            <a:r>
              <a:rPr lang="en-US" altLang="ko-KR">
                <a:latin typeface="+mn-ea"/>
                <a:ea typeface="+mn-ea"/>
              </a:rPr>
              <a:t>8x8</a:t>
            </a:r>
            <a:r>
              <a:rPr lang="ko-KR" altLang="en-US">
                <a:latin typeface="+mn-ea"/>
                <a:ea typeface="+mn-ea"/>
              </a:rPr>
              <a:t>배열 형태로</a:t>
            </a:r>
            <a:endParaRPr lang="ko-KR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>
                <a:latin typeface="+mn-ea"/>
                <a:ea typeface="+mn-ea"/>
              </a:rPr>
              <a:t>MAP</a:t>
            </a:r>
            <a:r>
              <a:rPr lang="ko-KR">
                <a:latin typeface="+mn-ea"/>
                <a:ea typeface="+mn-ea"/>
              </a:rPr>
              <a:t> </a:t>
            </a:r>
            <a:r>
              <a:rPr lang="ko-KR" altLang="en-US">
                <a:latin typeface="+mn-ea"/>
                <a:ea typeface="+mn-ea"/>
              </a:rPr>
              <a:t>크기가 정해져 있어</a:t>
            </a:r>
            <a:r>
              <a:rPr lang="ko-KR">
                <a:latin typeface="+mn-ea"/>
                <a:ea typeface="+mn-ea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주행 거리 조절에</a:t>
            </a:r>
            <a:r>
              <a:rPr lang="ko-KR">
                <a:latin typeface="+mn-ea"/>
                <a:ea typeface="+mn-ea"/>
              </a:rPr>
              <a:t> 제한이 있음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181E7A-04F7-428E-A7D0-CCA25DBD7468}"/>
              </a:ext>
            </a:extLst>
          </p:cNvPr>
          <p:cNvSpPr txBox="1"/>
          <p:nvPr/>
        </p:nvSpPr>
        <p:spPr>
          <a:xfrm>
            <a:off x="1133055" y="4522435"/>
            <a:ext cx="276473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ko-KR" altLang="en-US">
              <a:latin typeface="돋움"/>
              <a:ea typeface="돋움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2D7C1A-9FFE-4248-9072-A8A9187F28DA}"/>
              </a:ext>
            </a:extLst>
          </p:cNvPr>
          <p:cNvSpPr txBox="1"/>
          <p:nvPr/>
        </p:nvSpPr>
        <p:spPr>
          <a:xfrm>
            <a:off x="4843700" y="3768910"/>
            <a:ext cx="3859797" cy="17081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독립된 4개의 바퀴로 구성되지 않아</a:t>
            </a: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정밀하게 작동하기 어려움 </a:t>
            </a:r>
            <a:endParaRPr lang="en-US" altLang="ko-KR" smtClean="0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ko-KR">
                <a:latin typeface="+mn-ea"/>
                <a:ea typeface="+mn-ea"/>
              </a:rPr>
              <a:t>90도를 </a:t>
            </a:r>
            <a:r>
              <a:rPr lang="ko-KR" altLang="en-US">
                <a:latin typeface="+mn-ea"/>
                <a:ea typeface="+mn-ea"/>
              </a:rPr>
              <a:t>회전해야</a:t>
            </a:r>
            <a:r>
              <a:rPr lang="ko-KR" altLang="ko-KR">
                <a:latin typeface="+mn-ea"/>
                <a:ea typeface="+mn-ea"/>
              </a:rPr>
              <a:t> 상황에서 완벽하게 </a:t>
            </a:r>
            <a:endParaRPr lang="en-US" altLang="ko-KR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조향하기</a:t>
            </a:r>
            <a:r>
              <a:rPr lang="ko-KR" altLang="ko-KR">
                <a:latin typeface="+mn-ea"/>
                <a:ea typeface="+mn-ea"/>
              </a:rPr>
              <a:t> 어려움</a:t>
            </a:r>
            <a:r>
              <a:rPr lang="ko-KR" altLang="en-US">
                <a:latin typeface="+mn-ea"/>
                <a:ea typeface="+mn-ea"/>
              </a:rPr>
              <a:t> </a:t>
            </a:r>
            <a:endParaRPr lang="en-US" altLang="ko-KR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endParaRPr lang="ko-KR" altLang="en-US">
              <a:latin typeface="+mn-ea"/>
              <a:ea typeface="+mn-ea"/>
            </a:endParaRPr>
          </a:p>
        </p:txBody>
      </p:sp>
      <p:cxnSp>
        <p:nvCxnSpPr>
          <p:cNvPr id="81" name="Google Shape;333;p40">
            <a:extLst>
              <a:ext uri="{FF2B5EF4-FFF2-40B4-BE49-F238E27FC236}">
                <a16:creationId xmlns:a16="http://schemas.microsoft.com/office/drawing/2014/main" id="{31AC1865-500B-4948-BEE7-71058D3A3030}"/>
              </a:ext>
            </a:extLst>
          </p:cNvPr>
          <p:cNvCxnSpPr>
            <a:cxnSpLocks/>
          </p:cNvCxnSpPr>
          <p:nvPr/>
        </p:nvCxnSpPr>
        <p:spPr>
          <a:xfrm flipH="1">
            <a:off x="316008" y="3444338"/>
            <a:ext cx="8810021" cy="15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" name="그래픽 27" descr="방패 선택 표시">
            <a:extLst>
              <a:ext uri="{FF2B5EF4-FFF2-40B4-BE49-F238E27FC236}">
                <a16:creationId xmlns:a16="http://schemas.microsoft.com/office/drawing/2014/main" id="{451227B5-3F5D-4149-BBCB-CFB2BBF2E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492850" y="2954706"/>
            <a:ext cx="476610" cy="476610"/>
          </a:xfrm>
          <a:prstGeom prst="rect">
            <a:avLst/>
          </a:prstGeom>
        </p:spPr>
      </p:pic>
      <p:pic>
        <p:nvPicPr>
          <p:cNvPr id="30" name="그래픽 29" descr="대상">
            <a:extLst>
              <a:ext uri="{FF2B5EF4-FFF2-40B4-BE49-F238E27FC236}">
                <a16:creationId xmlns:a16="http://schemas.microsoft.com/office/drawing/2014/main" id="{EDC004A7-C4FF-4A37-AA05-E1AFC40E0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01614" y="2954706"/>
            <a:ext cx="476610" cy="476610"/>
          </a:xfrm>
          <a:prstGeom prst="rect">
            <a:avLst/>
          </a:prstGeom>
        </p:spPr>
      </p:pic>
      <p:pic>
        <p:nvPicPr>
          <p:cNvPr id="34" name="그래픽 33" descr="집 Wi-Fi에서 작업">
            <a:extLst>
              <a:ext uri="{FF2B5EF4-FFF2-40B4-BE49-F238E27FC236}">
                <a16:creationId xmlns:a16="http://schemas.microsoft.com/office/drawing/2014/main" id="{562DDBC9-5BD1-4F2A-BB91-E931AF314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552238" y="1354193"/>
            <a:ext cx="340798" cy="331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F505E1-736A-9B4E-AA6B-9EDF77BE8462}"/>
              </a:ext>
            </a:extLst>
          </p:cNvPr>
          <p:cNvSpPr txBox="1"/>
          <p:nvPr/>
        </p:nvSpPr>
        <p:spPr>
          <a:xfrm>
            <a:off x="920213" y="3769754"/>
            <a:ext cx="362188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mtClean="0">
                <a:latin typeface="+mn-ea"/>
                <a:ea typeface="+mn-ea"/>
              </a:rPr>
              <a:t>주행 중</a:t>
            </a:r>
            <a:r>
              <a:rPr lang="en-US" altLang="ko-KR" smtClean="0">
                <a:latin typeface="+mn-ea"/>
                <a:ea typeface="+mn-ea"/>
              </a:rPr>
              <a:t>, </a:t>
            </a:r>
            <a:r>
              <a:rPr lang="ko-KR" altLang="en-US" smtClean="0">
                <a:latin typeface="+mn-ea"/>
                <a:ea typeface="+mn-ea"/>
              </a:rPr>
              <a:t>추가적인 </a:t>
            </a:r>
            <a:r>
              <a:rPr lang="ko-KR" altLang="en-US">
                <a:latin typeface="+mn-ea"/>
                <a:ea typeface="+mn-ea"/>
              </a:rPr>
              <a:t>장애물을 발견 시 긴급제동 기능을 </a:t>
            </a:r>
            <a:r>
              <a:rPr lang="ko-KR" altLang="en-US" smtClean="0">
                <a:latin typeface="+mn-ea"/>
                <a:ea typeface="+mn-ea"/>
              </a:rPr>
              <a:t>추가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7917C-28C1-07EB-829E-BA886FBCF5BD}"/>
              </a:ext>
            </a:extLst>
          </p:cNvPr>
          <p:cNvSpPr txBox="1"/>
          <p:nvPr/>
        </p:nvSpPr>
        <p:spPr>
          <a:xfrm>
            <a:off x="5213236" y="2003263"/>
            <a:ext cx="3120727" cy="10618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err="1">
                <a:latin typeface="+mn-ea"/>
                <a:ea typeface="+mn-ea"/>
              </a:rPr>
              <a:t>Dijkstra</a:t>
            </a:r>
            <a:r>
              <a:rPr lang="ko-KR" altLang="en-US" err="1">
                <a:latin typeface="+mn-ea"/>
                <a:ea typeface="+mn-ea"/>
              </a:rPr>
              <a:t>를</a:t>
            </a:r>
            <a:r>
              <a:rPr lang="ko-KR" altLang="en-US">
                <a:latin typeface="+mn-ea"/>
                <a:ea typeface="+mn-ea"/>
              </a:rPr>
              <a:t> 이용하여 다양한 환경변화를 고려한  최적경로 탐색 가능 </a:t>
            </a:r>
            <a:endParaRPr lang="ko-KR">
              <a:latin typeface="+mn-ea"/>
              <a:ea typeface="+mn-ea"/>
            </a:endParaRPr>
          </a:p>
        </p:txBody>
      </p:sp>
      <p:sp>
        <p:nvSpPr>
          <p:cNvPr id="22" name="Google Shape;268;p38">
            <a:extLst>
              <a:ext uri="{FF2B5EF4-FFF2-40B4-BE49-F238E27FC236}">
                <a16:creationId xmlns:a16="http://schemas.microsoft.com/office/drawing/2014/main" id="{C272E013-EEB2-767C-B54B-E53FE2E185D9}"/>
              </a:ext>
            </a:extLst>
          </p:cNvPr>
          <p:cNvSpPr txBox="1">
            <a:spLocks/>
          </p:cNvSpPr>
          <p:nvPr/>
        </p:nvSpPr>
        <p:spPr>
          <a:xfrm>
            <a:off x="2023704" y="121300"/>
            <a:ext cx="5214300" cy="5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아이템 개선 및 발전방향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69517" y="175857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latin typeface="Open Sans" panose="020B0600000101010101" charset="0"/>
                <a:cs typeface="Open Sans" panose="020B0600000101010101" charset="0"/>
              </a:rPr>
              <a:t>편의성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err="1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Q</a:t>
            </a:r>
            <a:r>
              <a:rPr lang="ko-KR" altLang="en-US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 &amp; </a:t>
            </a:r>
            <a:r>
              <a:rPr lang="ko-KR" altLang="en-US" err="1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A</a:t>
            </a: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446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xfrm flipH="1">
            <a:off x="1974150" y="99599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THANKS</a:t>
            </a:r>
            <a:endParaRPr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FE69CA-78C3-4718-9AC5-D45B1DB4A77B}"/>
              </a:ext>
            </a:extLst>
          </p:cNvPr>
          <p:cNvSpPr txBox="1"/>
          <p:nvPr/>
        </p:nvSpPr>
        <p:spPr>
          <a:xfrm>
            <a:off x="1460940" y="959979"/>
            <a:ext cx="110799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mtClean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개발주제</a:t>
            </a:r>
            <a:endParaRPr lang="ko-KR" altLang="en-US" sz="200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D15B5-DC73-4F65-A9A5-93AC8B9088A4}"/>
              </a:ext>
            </a:extLst>
          </p:cNvPr>
          <p:cNvSpPr txBox="1"/>
          <p:nvPr/>
        </p:nvSpPr>
        <p:spPr>
          <a:xfrm>
            <a:off x="502378" y="1717921"/>
            <a:ext cx="3580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2000" dirty="0">
                <a:latin typeface="Dotum"/>
                <a:ea typeface="Dotum"/>
              </a:rPr>
              <a:t>          </a:t>
            </a:r>
            <a:r>
              <a:rPr lang="ko-KR" sz="2000">
                <a:latin typeface="Dotum"/>
                <a:ea typeface="Dotum"/>
              </a:rPr>
              <a:t> </a:t>
            </a:r>
            <a:r>
              <a:rPr lang="ko-KR" sz="2000" smtClean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상세설계</a:t>
            </a:r>
            <a:endParaRPr lang="ko-KR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573828" y="846898"/>
            <a:ext cx="69715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74600" y="2378574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74600" y="1612736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8" name="Google Shape;158;p30"/>
          <p:cNvCxnSpPr>
            <a:cxnSpLocks/>
          </p:cNvCxnSpPr>
          <p:nvPr/>
        </p:nvCxnSpPr>
        <p:spPr>
          <a:xfrm>
            <a:off x="3297225" y="0"/>
            <a:ext cx="0" cy="37504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>
            <a:cxnSpLocks/>
          </p:cNvCxnSpPr>
          <p:nvPr/>
        </p:nvCxnSpPr>
        <p:spPr>
          <a:xfrm>
            <a:off x="5861950" y="1033403"/>
            <a:ext cx="0" cy="41280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861950" y="2416837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AC0216-4265-48ED-A504-8ADE4A1EE044}"/>
              </a:ext>
            </a:extLst>
          </p:cNvPr>
          <p:cNvSpPr txBox="1"/>
          <p:nvPr/>
        </p:nvSpPr>
        <p:spPr>
          <a:xfrm>
            <a:off x="6520120" y="2556264"/>
            <a:ext cx="224131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00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개선점 </a:t>
            </a:r>
            <a:r>
              <a:rPr lang="ko-KR" sz="2000" smtClean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및 </a:t>
            </a:r>
            <a:r>
              <a:rPr lang="ko-KR" sz="200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발전방향 </a:t>
            </a:r>
            <a:endParaRPr lang="ko-KR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C4375E-B10F-42A6-A7BA-E7F6595F8017}"/>
              </a:ext>
            </a:extLst>
          </p:cNvPr>
          <p:cNvSpPr txBox="1"/>
          <p:nvPr/>
        </p:nvSpPr>
        <p:spPr>
          <a:xfrm>
            <a:off x="1414680" y="2436526"/>
            <a:ext cx="110799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000" smtClean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시연영상</a:t>
            </a:r>
            <a:endParaRPr lang="ko-KR" sz="200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endParaRPr lang="ko-KR" altLang="en-US" sz="2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Google Shape;160;p30">
            <a:extLst>
              <a:ext uri="{FF2B5EF4-FFF2-40B4-BE49-F238E27FC236}">
                <a16:creationId xmlns:a16="http://schemas.microsoft.com/office/drawing/2014/main" id="{8D989CCA-A4B0-4E70-B802-7BE0C3086FF0}"/>
              </a:ext>
            </a:extLst>
          </p:cNvPr>
          <p:cNvSpPr txBox="1">
            <a:spLocks/>
          </p:cNvSpPr>
          <p:nvPr/>
        </p:nvSpPr>
        <p:spPr>
          <a:xfrm>
            <a:off x="5866843" y="3111095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57DEBA-89E1-4A12-844F-47B2DD8A743E}"/>
              </a:ext>
            </a:extLst>
          </p:cNvPr>
          <p:cNvSpPr txBox="1"/>
          <p:nvPr/>
        </p:nvSpPr>
        <p:spPr>
          <a:xfrm>
            <a:off x="6548634" y="3199940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Q n A</a:t>
            </a:r>
            <a:endParaRPr lang="ko-KR" altLang="en-US" sz="200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개발주제</a:t>
            </a:r>
            <a:endParaRPr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304785" y="3467524"/>
            <a:ext cx="8534429" cy="1069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altLang="ko-KR" sz="1800" b="0" err="1">
                <a:latin typeface="+mn-ea"/>
                <a:ea typeface="+mn-ea"/>
              </a:rPr>
              <a:t>Rc카가</a:t>
            </a:r>
            <a:r>
              <a:rPr lang="en-US" altLang="ko-KR" sz="1800" b="0">
                <a:latin typeface="+mn-ea"/>
                <a:ea typeface="+mn-ea"/>
              </a:rPr>
              <a:t> </a:t>
            </a:r>
            <a:r>
              <a:rPr lang="ko-KR" sz="1800" b="0">
                <a:latin typeface="+mn-ea"/>
                <a:ea typeface="+mn-ea"/>
              </a:rPr>
              <a:t>현재 </a:t>
            </a:r>
            <a:r>
              <a:rPr lang="ko-KR" altLang="en-US" sz="1800" b="0">
                <a:latin typeface="+mn-ea"/>
                <a:ea typeface="+mn-ea"/>
              </a:rPr>
              <a:t>위치에서</a:t>
            </a:r>
            <a:r>
              <a:rPr lang="ko-KR" sz="1800" b="0">
                <a:latin typeface="+mn-ea"/>
                <a:ea typeface="+mn-ea"/>
              </a:rPr>
              <a:t> </a:t>
            </a:r>
            <a:r>
              <a:rPr lang="ko-KR" altLang="en-US" sz="1800" b="0">
                <a:latin typeface="+mn-ea"/>
                <a:ea typeface="+mn-ea"/>
              </a:rPr>
              <a:t>목적지까지 최단</a:t>
            </a:r>
            <a:r>
              <a:rPr lang="ko-KR" sz="1800" b="0">
                <a:latin typeface="+mn-ea"/>
                <a:ea typeface="+mn-ea"/>
              </a:rPr>
              <a:t> </a:t>
            </a:r>
            <a:r>
              <a:rPr lang="ko-KR" altLang="en-US" sz="1800" b="0">
                <a:latin typeface="+mn-ea"/>
                <a:ea typeface="+mn-ea"/>
              </a:rPr>
              <a:t>경로로</a:t>
            </a:r>
            <a:r>
              <a:rPr lang="ko-KR" sz="1800" b="0">
                <a:latin typeface="+mn-ea"/>
                <a:ea typeface="+mn-ea"/>
              </a:rPr>
              <a:t> </a:t>
            </a:r>
            <a:r>
              <a:rPr lang="ko-KR" altLang="en-US" sz="1800" b="0">
                <a:latin typeface="+mn-ea"/>
                <a:ea typeface="+mn-ea"/>
              </a:rPr>
              <a:t>이동하기 위한 </a:t>
            </a:r>
            <a:br>
              <a:rPr lang="ko-KR" altLang="en-US" sz="1800" b="0">
                <a:latin typeface="+mn-ea"/>
                <a:ea typeface="+mn-ea"/>
              </a:rPr>
            </a:br>
            <a:r>
              <a:rPr lang="ko-KR" sz="1800" b="0">
                <a:latin typeface="+mn-ea"/>
                <a:ea typeface="+mn-ea"/>
              </a:rPr>
              <a:t>목적으로 제품 </a:t>
            </a:r>
            <a:r>
              <a:rPr lang="ko-KR" altLang="en-US" sz="1800" b="0">
                <a:latin typeface="+mn-ea"/>
                <a:ea typeface="+mn-ea"/>
              </a:rPr>
              <a:t>설계</a:t>
            </a:r>
          </a:p>
        </p:txBody>
      </p:sp>
      <p:pic>
        <p:nvPicPr>
          <p:cNvPr id="3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A38D8CF5-DDCF-6A46-53C7-34AB5DBFE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22" b="16129"/>
          <a:stretch/>
        </p:blipFill>
        <p:spPr>
          <a:xfrm>
            <a:off x="221561" y="1238989"/>
            <a:ext cx="2743200" cy="2051771"/>
          </a:xfrm>
          <a:prstGeom prst="rect">
            <a:avLst/>
          </a:prstGeom>
        </p:spPr>
      </p:pic>
      <p:pic>
        <p:nvPicPr>
          <p:cNvPr id="5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id="{BFF337CF-82B0-CC9B-24AA-D6D72E246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167" y="917905"/>
            <a:ext cx="3250001" cy="2342535"/>
          </a:xfrm>
          <a:prstGeom prst="rect">
            <a:avLst/>
          </a:prstGeom>
        </p:spPr>
      </p:pic>
      <p:pic>
        <p:nvPicPr>
          <p:cNvPr id="4" name="그림 11" descr="텍스트, 손이(가) 표시된 사진&#10;&#10;자동 생성된 설명">
            <a:extLst>
              <a:ext uri="{FF2B5EF4-FFF2-40B4-BE49-F238E27FC236}">
                <a16:creationId xmlns:a16="http://schemas.microsoft.com/office/drawing/2014/main" id="{B12EBFD0-811E-B25D-1894-BDAB084BC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216" y="1056733"/>
            <a:ext cx="2154116" cy="2145324"/>
          </a:xfrm>
          <a:prstGeom prst="rect">
            <a:avLst/>
          </a:prstGeom>
        </p:spPr>
      </p:pic>
      <p:sp>
        <p:nvSpPr>
          <p:cNvPr id="6" name="Google Shape;268;p38">
            <a:extLst>
              <a:ext uri="{FF2B5EF4-FFF2-40B4-BE49-F238E27FC236}">
                <a16:creationId xmlns:a16="http://schemas.microsoft.com/office/drawing/2014/main" id="{C272E013-EEB2-767C-B54B-E53FE2E185D9}"/>
              </a:ext>
            </a:extLst>
          </p:cNvPr>
          <p:cNvSpPr txBox="1">
            <a:spLocks/>
          </p:cNvSpPr>
          <p:nvPr/>
        </p:nvSpPr>
        <p:spPr>
          <a:xfrm>
            <a:off x="1964849" y="121582"/>
            <a:ext cx="5214300" cy="5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개발 배경</a:t>
            </a:r>
            <a:endParaRPr lang="ko-KR" altLang="en-US">
              <a:solidFill>
                <a:schemeClr val="accent6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3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D1A1580-1A6E-18F8-2B8F-5BF19A60636D}"/>
              </a:ext>
            </a:extLst>
          </p:cNvPr>
          <p:cNvSpPr txBox="1"/>
          <p:nvPr/>
        </p:nvSpPr>
        <p:spPr>
          <a:xfrm>
            <a:off x="2548622" y="309152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altLang="ko-KR" b="1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Stepper </a:t>
            </a:r>
            <a:r>
              <a:rPr lang="af-ZA" altLang="ko-KR" b="1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Motor </a:t>
            </a:r>
            <a:r>
              <a:rPr lang="af-ZA" altLang="ko-KR" b="1" smtClean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HAT</a:t>
            </a:r>
            <a:endParaRPr lang="af-ZA" altLang="ko-KR" b="1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1A1580-1A6E-18F8-2B8F-5BF19A60636D}"/>
              </a:ext>
            </a:extLst>
          </p:cNvPr>
          <p:cNvSpPr txBox="1"/>
          <p:nvPr/>
        </p:nvSpPr>
        <p:spPr>
          <a:xfrm>
            <a:off x="2742671" y="91789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altLang="ko-KR" b="1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Raspberry pi 4</a:t>
            </a:r>
            <a:endParaRPr lang="af-ZA" altLang="ko-KR" b="1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52385" y="3467524"/>
            <a:ext cx="853442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1800" kern="0" spc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ko-KR" altLang="en-US" sz="1800" kern="0" spc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800"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ko-KR" altLang="en-US" sz="180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sz="1800">
              <a:solidFill>
                <a:schemeClr val="accent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" name="Google Shape;268;p38">
            <a:extLst>
              <a:ext uri="{FF2B5EF4-FFF2-40B4-BE49-F238E27FC236}">
                <a16:creationId xmlns:a16="http://schemas.microsoft.com/office/drawing/2014/main" id="{C272E013-EEB2-767C-B54B-E53FE2E185D9}"/>
              </a:ext>
            </a:extLst>
          </p:cNvPr>
          <p:cNvSpPr txBox="1">
            <a:spLocks/>
          </p:cNvSpPr>
          <p:nvPr/>
        </p:nvSpPr>
        <p:spPr>
          <a:xfrm>
            <a:off x="2023704" y="121300"/>
            <a:ext cx="5214300" cy="5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사용한 하드웨어</a:t>
            </a:r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9D99D479-2C85-B904-4C78-1AACB0BE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8" y="910672"/>
            <a:ext cx="2067936" cy="1732551"/>
          </a:xfrm>
          <a:prstGeom prst="rect">
            <a:avLst/>
          </a:prstGeom>
        </p:spPr>
      </p:pic>
      <p:pic>
        <p:nvPicPr>
          <p:cNvPr id="8" name="그림 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4E213079-7D12-586F-88FA-C981DA624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" y="3010413"/>
            <a:ext cx="2071459" cy="1953795"/>
          </a:xfrm>
          <a:prstGeom prst="rect">
            <a:avLst/>
          </a:prstGeom>
        </p:spPr>
      </p:pic>
      <p:pic>
        <p:nvPicPr>
          <p:cNvPr id="10" name="그림 6" descr="전자기기이(가) 표시된 사진&#10;&#10;자동 생성된 설명">
            <a:extLst>
              <a:ext uri="{FF2B5EF4-FFF2-40B4-BE49-F238E27FC236}">
                <a16:creationId xmlns:a16="http://schemas.microsoft.com/office/drawing/2014/main" id="{767FD66B-FEC7-9177-50AA-85C85C220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535" y="917897"/>
            <a:ext cx="2075109" cy="1738216"/>
          </a:xfrm>
          <a:prstGeom prst="rect">
            <a:avLst/>
          </a:prstGeom>
        </p:spPr>
      </p:pic>
      <p:pic>
        <p:nvPicPr>
          <p:cNvPr id="12" name="그림 10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7F25051C-07E5-1384-6ED5-C57CD7010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3584" y="3011896"/>
            <a:ext cx="2067060" cy="1952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1A1580-1A6E-18F8-2B8F-5BF19A60636D}"/>
              </a:ext>
            </a:extLst>
          </p:cNvPr>
          <p:cNvSpPr txBox="1"/>
          <p:nvPr/>
        </p:nvSpPr>
        <p:spPr>
          <a:xfrm>
            <a:off x="6874458" y="91048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b="1" smtClean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StepDown Converter</a:t>
            </a:r>
            <a:endParaRPr lang="ko-KR" altLang="en-US" b="1" err="1">
              <a:latin typeface="Open Sans" panose="020B0600000101010101" charset="0"/>
              <a:cs typeface="Open Sans" panose="020B060000010101010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F05A0-6D66-4C2A-7E94-3E1275C6E325}"/>
              </a:ext>
            </a:extLst>
          </p:cNvPr>
          <p:cNvSpPr txBox="1"/>
          <p:nvPr/>
        </p:nvSpPr>
        <p:spPr>
          <a:xfrm>
            <a:off x="7446784" y="309152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b="1"/>
              <a:t>Sense HAT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7D53E-6C77-A824-9E2C-633DC78DC644}"/>
              </a:ext>
            </a:extLst>
          </p:cNvPr>
          <p:cNvSpPr txBox="1"/>
          <p:nvPr/>
        </p:nvSpPr>
        <p:spPr>
          <a:xfrm>
            <a:off x="2681711" y="1345147"/>
            <a:ext cx="2610111" cy="6983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+mn-ea"/>
                <a:ea typeface="+mn-ea"/>
              </a:rPr>
              <a:t>ARM </a:t>
            </a:r>
            <a:r>
              <a:rPr lang="en-US" err="1">
                <a:latin typeface="+mn-ea"/>
                <a:ea typeface="+mn-ea"/>
              </a:rPr>
              <a:t>리눅스</a:t>
            </a:r>
            <a:r>
              <a:rPr lang="en-US">
                <a:latin typeface="+mn-ea"/>
                <a:ea typeface="+mn-ea"/>
              </a:rPr>
              <a:t> </a:t>
            </a:r>
            <a:r>
              <a:rPr lang="ko-KR" altLang="en-US" err="1">
                <a:latin typeface="+mn-ea"/>
                <a:ea typeface="+mn-ea"/>
              </a:rPr>
              <a:t>기반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싱글</a:t>
            </a:r>
            <a:r>
              <a:rPr lang="en-US">
                <a:latin typeface="+mn-ea"/>
                <a:ea typeface="+mn-ea"/>
              </a:rPr>
              <a:t> </a:t>
            </a:r>
            <a:r>
              <a:rPr lang="en-US" err="1">
                <a:latin typeface="+mn-ea"/>
                <a:ea typeface="+mn-ea"/>
              </a:rPr>
              <a:t>보드</a:t>
            </a:r>
            <a:r>
              <a:rPr lang="en-US">
                <a:latin typeface="+mn-ea"/>
                <a:ea typeface="+mn-ea"/>
              </a:rPr>
              <a:t> </a:t>
            </a:r>
            <a:r>
              <a:rPr lang="en-US" err="1">
                <a:latin typeface="+mn-ea"/>
                <a:ea typeface="+mn-ea"/>
              </a:rPr>
              <a:t>컴퓨터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B6E87-DE5E-A289-0392-528A9D89850D}"/>
              </a:ext>
            </a:extLst>
          </p:cNvPr>
          <p:cNvSpPr txBox="1"/>
          <p:nvPr/>
        </p:nvSpPr>
        <p:spPr>
          <a:xfrm>
            <a:off x="2173711" y="3525206"/>
            <a:ext cx="2610111" cy="6983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+mn-ea"/>
                <a:ea typeface="+mn-ea"/>
              </a:rPr>
              <a:t>DC </a:t>
            </a:r>
            <a:r>
              <a:rPr lang="ko-KR" altLang="en-US">
                <a:latin typeface="+mn-ea"/>
                <a:ea typeface="+mn-ea"/>
              </a:rPr>
              <a:t>모터를</a:t>
            </a:r>
            <a:r>
              <a:rPr lang="en-US">
                <a:latin typeface="+mn-ea"/>
                <a:ea typeface="+mn-ea"/>
              </a:rPr>
              <a:t> </a:t>
            </a:r>
            <a:r>
              <a:rPr lang="ko-KR" altLang="en-US">
                <a:latin typeface="+mn-ea"/>
                <a:ea typeface="+mn-ea"/>
              </a:rPr>
              <a:t>제어하기 </a:t>
            </a:r>
            <a:endParaRPr lang="en-US" altLang="ko-KR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위해 사용</a:t>
            </a:r>
            <a:endParaRPr lang="en-US" altLang="ko-KR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5AB962-3E37-F77E-69F4-AD37BB0E0910}"/>
              </a:ext>
            </a:extLst>
          </p:cNvPr>
          <p:cNvSpPr txBox="1"/>
          <p:nvPr/>
        </p:nvSpPr>
        <p:spPr>
          <a:xfrm>
            <a:off x="6873697" y="1345147"/>
            <a:ext cx="2610111" cy="6983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>
                <a:latin typeface="+mn-ea"/>
                <a:ea typeface="+mn-ea"/>
              </a:rPr>
              <a:t>스위칭 </a:t>
            </a:r>
            <a:r>
              <a:rPr lang="ko-KR" altLang="en-US">
                <a:latin typeface="+mn-ea"/>
                <a:ea typeface="+mn-ea"/>
              </a:rPr>
              <a:t>주파수를</a:t>
            </a:r>
            <a:r>
              <a:rPr lang="ko-KR">
                <a:latin typeface="+mn-ea"/>
                <a:ea typeface="+mn-ea"/>
              </a:rPr>
              <a:t> 이용해 </a:t>
            </a:r>
            <a:r>
              <a:rPr lang="ko-KR" altLang="en-US">
                <a:latin typeface="+mn-ea"/>
                <a:ea typeface="+mn-ea"/>
              </a:rPr>
              <a:t>출력을 보내기 위해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324FC-08ED-5FB6-EB8F-B260D044AEDF}"/>
              </a:ext>
            </a:extLst>
          </p:cNvPr>
          <p:cNvSpPr txBox="1"/>
          <p:nvPr/>
        </p:nvSpPr>
        <p:spPr>
          <a:xfrm>
            <a:off x="6822377" y="2478269"/>
            <a:ext cx="26101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b="1">
              <a:solidFill>
                <a:srgbClr val="434343"/>
              </a:solidFill>
              <a:latin typeface="맑은 고딕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84D6C-F98B-B6D1-25A1-CF363F9B9279}"/>
              </a:ext>
            </a:extLst>
          </p:cNvPr>
          <p:cNvSpPr txBox="1"/>
          <p:nvPr/>
        </p:nvSpPr>
        <p:spPr>
          <a:xfrm>
            <a:off x="6770644" y="3525206"/>
            <a:ext cx="248725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err="1">
                <a:latin typeface="+mn-ea"/>
                <a:ea typeface="+mn-ea"/>
              </a:rPr>
              <a:t>Qt에</a:t>
            </a:r>
            <a:r>
              <a:rPr lang="ko-KR" altLang="en-US">
                <a:latin typeface="+mn-ea"/>
                <a:ea typeface="+mn-ea"/>
              </a:rPr>
              <a:t> 입력된</a:t>
            </a:r>
            <a:r>
              <a:rPr lang="ko-KR">
                <a:latin typeface="+mn-ea"/>
                <a:ea typeface="+mn-ea"/>
              </a:rPr>
              <a:t> </a:t>
            </a:r>
            <a:r>
              <a:rPr lang="ko-KR" smtClean="0">
                <a:latin typeface="+mn-ea"/>
                <a:ea typeface="+mn-ea"/>
              </a:rPr>
              <a:t>MAP</a:t>
            </a:r>
            <a:r>
              <a:rPr lang="ko-KR" altLang="en-US" smtClean="0">
                <a:latin typeface="+mn-ea"/>
                <a:ea typeface="+mn-ea"/>
              </a:rPr>
              <a:t> </a:t>
            </a:r>
            <a:r>
              <a:rPr lang="ko-KR" smtClean="0">
                <a:latin typeface="+mn-ea"/>
                <a:ea typeface="+mn-ea"/>
              </a:rPr>
              <a:t>표현</a:t>
            </a:r>
            <a:r>
              <a:rPr lang="ko-KR" altLang="en-US" smtClean="0">
                <a:latin typeface="+mn-ea"/>
                <a:ea typeface="+mn-ea"/>
              </a:rPr>
              <a:t>을</a:t>
            </a:r>
            <a:r>
              <a:rPr lang="ko-KR" smtClean="0">
                <a:latin typeface="+mn-ea"/>
                <a:ea typeface="+mn-ea"/>
              </a:rPr>
              <a:t> </a:t>
            </a:r>
            <a:endParaRPr lang="en-US" altLang="ko-KR" smtClean="0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smtClean="0">
                <a:latin typeface="+mn-ea"/>
                <a:ea typeface="+mn-ea"/>
              </a:rPr>
              <a:t>위해 </a:t>
            </a:r>
            <a:r>
              <a:rPr lang="ko-KR">
                <a:latin typeface="+mn-ea"/>
                <a:ea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47168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7">
            <a:extLst>
              <a:ext uri="{FF2B5EF4-FFF2-40B4-BE49-F238E27FC236}">
                <a16:creationId xmlns:a16="http://schemas.microsoft.com/office/drawing/2014/main" id="{E69F80BB-7C60-E363-291B-C9FB168A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513140"/>
            <a:ext cx="7782560" cy="3516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1639CD-045A-8315-C764-BDC37AD675EA}"/>
              </a:ext>
            </a:extLst>
          </p:cNvPr>
          <p:cNvSpPr txBox="1"/>
          <p:nvPr/>
        </p:nvSpPr>
        <p:spPr>
          <a:xfrm>
            <a:off x="589280" y="2218701"/>
            <a:ext cx="2174240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1000" smtClean="0">
                <a:latin typeface="+mn-ea"/>
                <a:ea typeface="+mn-ea"/>
              </a:rPr>
              <a:t>1. </a:t>
            </a:r>
            <a:r>
              <a:rPr lang="en-US" altLang="ko-KR" sz="1000" smtClean="0">
                <a:latin typeface="+mn-ea"/>
                <a:ea typeface="+mn-ea"/>
              </a:rPr>
              <a:t>Qt</a:t>
            </a:r>
            <a:r>
              <a:rPr lang="en-US" altLang="ko-KR" sz="1000" dirty="0" err="1">
                <a:latin typeface="+mn-ea"/>
                <a:ea typeface="+mn-ea"/>
              </a:rPr>
              <a:t>에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있는</a:t>
            </a:r>
            <a:r>
              <a:rPr lang="en-US" altLang="ko-KR" sz="1000">
                <a:latin typeface="+mn-ea"/>
                <a:ea typeface="+mn-ea"/>
              </a:rPr>
              <a:t> </a:t>
            </a:r>
            <a:r>
              <a:rPr lang="en-US" altLang="ko-KR" sz="1000" smtClean="0">
                <a:latin typeface="+mn-ea"/>
                <a:ea typeface="+mn-ea"/>
              </a:rPr>
              <a:t>Mapping</a:t>
            </a:r>
            <a:r>
              <a:rPr lang="ko-KR" altLang="en-US" sz="1000" smtClean="0">
                <a:latin typeface="+mn-ea"/>
                <a:ea typeface="+mn-ea"/>
              </a:rPr>
              <a:t> </a:t>
            </a:r>
            <a:r>
              <a:rPr lang="en-US" altLang="ko-KR" sz="1000" smtClean="0">
                <a:latin typeface="+mn-ea"/>
                <a:ea typeface="+mn-ea"/>
              </a:rPr>
              <a:t>Button</a:t>
            </a:r>
            <a:r>
              <a:rPr lang="ko-KR" altLang="en-US" sz="1000" smtClean="0">
                <a:latin typeface="+mn-ea"/>
                <a:ea typeface="+mn-ea"/>
              </a:rPr>
              <a:t>으로</a:t>
            </a:r>
            <a:endParaRPr lang="en-US" altLang="ko-KR" sz="100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mtClean="0">
                <a:latin typeface="+mn-ea"/>
                <a:ea typeface="+mn-ea"/>
              </a:rPr>
              <a:t>   초기화 </a:t>
            </a:r>
            <a:r>
              <a:rPr lang="ko-KR" altLang="en-US" sz="1000" dirty="0">
                <a:latin typeface="+mn-ea"/>
                <a:ea typeface="+mn-ea"/>
              </a:rPr>
              <a:t>신호를 보낸 후 </a:t>
            </a:r>
            <a:r>
              <a:rPr lang="ko-KR" altLang="en-US" sz="1000">
                <a:latin typeface="+mn-ea"/>
                <a:ea typeface="+mn-ea"/>
              </a:rPr>
              <a:t>버튼을 </a:t>
            </a:r>
            <a:r>
              <a:rPr lang="ko-KR" altLang="en-US" sz="1000" smtClean="0">
                <a:latin typeface="+mn-ea"/>
                <a:ea typeface="+mn-ea"/>
              </a:rPr>
              <a:t> </a:t>
            </a:r>
            <a:endParaRPr lang="en-US" altLang="ko-KR" sz="100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mtClean="0">
                <a:latin typeface="+mn-ea"/>
                <a:ea typeface="+mn-ea"/>
              </a:rPr>
              <a:t>   눌러 </a:t>
            </a:r>
            <a:r>
              <a:rPr lang="ko-KR" altLang="en-US" sz="1000" dirty="0">
                <a:latin typeface="+mn-ea"/>
                <a:ea typeface="+mn-ea"/>
              </a:rPr>
              <a:t>장애물 위치선정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00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  <a:ea typeface="+mn-ea"/>
              </a:rPr>
              <a:t>2.</a:t>
            </a:r>
            <a:r>
              <a:rPr lang="ko-KR" altLang="en-US" sz="1000" dirty="0">
                <a:latin typeface="+mn-ea"/>
                <a:ea typeface="+mn-ea"/>
              </a:rPr>
              <a:t> 출발 노드는 (</a:t>
            </a:r>
            <a:r>
              <a:rPr lang="en-US" altLang="ko-KR" sz="1000" dirty="0">
                <a:latin typeface="+mn-ea"/>
                <a:ea typeface="+mn-ea"/>
              </a:rPr>
              <a:t>0,0)</a:t>
            </a:r>
            <a:r>
              <a:rPr lang="ko-KR" altLang="en-US" sz="1000" dirty="0">
                <a:latin typeface="+mn-ea"/>
                <a:ea typeface="+mn-ea"/>
              </a:rPr>
              <a:t>노드 설정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00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  <a:ea typeface="+mn-ea"/>
              </a:rPr>
              <a:t>3.</a:t>
            </a:r>
            <a:r>
              <a:rPr lang="ko-KR" altLang="en-US" sz="1000" dirty="0">
                <a:latin typeface="+mn-ea"/>
                <a:ea typeface="+mn-ea"/>
              </a:rPr>
              <a:t> 도착 노드는 (</a:t>
            </a:r>
            <a:r>
              <a:rPr lang="en-US" altLang="ko-KR" sz="1000" dirty="0">
                <a:latin typeface="+mn-ea"/>
                <a:ea typeface="+mn-ea"/>
              </a:rPr>
              <a:t>7,7)</a:t>
            </a:r>
            <a:r>
              <a:rPr lang="ko-KR" altLang="en-US" sz="1000" dirty="0">
                <a:latin typeface="+mn-ea"/>
                <a:ea typeface="+mn-ea"/>
              </a:rPr>
              <a:t>노드 설정.</a:t>
            </a:r>
            <a:endParaRPr lang="en-US" altLang="ko-KR" sz="1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00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  <a:ea typeface="+mn-ea"/>
              </a:rPr>
              <a:t>4.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sz="1000" dirty="0" err="1">
                <a:latin typeface="+mn-ea"/>
                <a:ea typeface="+mn-ea"/>
              </a:rPr>
              <a:t>GUI로</a:t>
            </a:r>
            <a:r>
              <a:rPr lang="ko-KR" sz="1000" dirty="0">
                <a:latin typeface="+mn-ea"/>
                <a:ea typeface="+mn-ea"/>
              </a:rPr>
              <a:t> 맵(8x8) </a:t>
            </a:r>
            <a:r>
              <a:rPr lang="ko-KR" altLang="en-US" sz="1000" dirty="0">
                <a:latin typeface="+mn-ea"/>
                <a:ea typeface="+mn-ea"/>
              </a:rPr>
              <a:t>정보를 </a:t>
            </a:r>
            <a:endParaRPr lang="ko-KR" altLang="en-US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sz="1000" dirty="0">
                <a:latin typeface="+mn-ea"/>
                <a:ea typeface="+mn-ea"/>
              </a:rPr>
              <a:t>    </a:t>
            </a:r>
            <a:r>
              <a:rPr lang="ko-KR" sz="1000" dirty="0" err="1">
                <a:latin typeface="+mn-ea"/>
                <a:ea typeface="+mn-ea"/>
              </a:rPr>
              <a:t>DB로</a:t>
            </a:r>
            <a:r>
              <a:rPr lang="ko-KR" sz="1000" dirty="0">
                <a:latin typeface="+mn-ea"/>
                <a:ea typeface="+mn-ea"/>
              </a:rPr>
              <a:t> 전송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  <a:endParaRPr lang="ko-KR" dirty="0"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F6665-7D47-BFCD-94C6-FC556CCC6CFD}"/>
              </a:ext>
            </a:extLst>
          </p:cNvPr>
          <p:cNvSpPr txBox="1"/>
          <p:nvPr/>
        </p:nvSpPr>
        <p:spPr>
          <a:xfrm>
            <a:off x="3481752" y="2218701"/>
            <a:ext cx="217994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+mn-ea"/>
                <a:ea typeface="+mn-ea"/>
              </a:rPr>
              <a:t>1.</a:t>
            </a:r>
            <a:r>
              <a:rPr lang="ko-KR" altLang="en-US" sz="1000">
                <a:latin typeface="+mn-ea"/>
                <a:ea typeface="+mn-ea"/>
              </a:rPr>
              <a:t> </a:t>
            </a:r>
            <a:r>
              <a:rPr lang="ko-KR" altLang="en-US" sz="1000" err="1">
                <a:latin typeface="+mn-ea"/>
                <a:ea typeface="+mn-ea"/>
              </a:rPr>
              <a:t>MySQL</a:t>
            </a:r>
            <a:r>
              <a:rPr lang="en-US" altLang="ko-KR" sz="1000">
                <a:latin typeface="+mn-ea"/>
                <a:ea typeface="+mn-ea"/>
              </a:rPr>
              <a:t>를</a:t>
            </a:r>
            <a:r>
              <a:rPr lang="ko-KR" altLang="en-US" sz="1000">
                <a:latin typeface="+mn-ea"/>
                <a:ea typeface="+mn-ea"/>
              </a:rPr>
              <a:t> 통해 </a:t>
            </a:r>
            <a:r>
              <a:rPr lang="en-US" altLang="ko-KR" sz="1000">
                <a:latin typeface="+mn-ea"/>
                <a:ea typeface="+mn-ea"/>
              </a:rPr>
              <a:t>DB </a:t>
            </a:r>
            <a:r>
              <a:rPr lang="ko-KR" altLang="en-US" sz="1000">
                <a:latin typeface="+mn-ea"/>
                <a:ea typeface="+mn-ea"/>
              </a:rPr>
              <a:t>정보 </a:t>
            </a:r>
            <a:r>
              <a:rPr lang="ko-KR" altLang="en-US" sz="1000" err="1">
                <a:latin typeface="+mn-ea"/>
                <a:ea typeface="+mn-ea"/>
              </a:rPr>
              <a:t>읽어옴</a:t>
            </a:r>
            <a:r>
              <a:rPr lang="ko-KR" altLang="en-US" sz="1000" smtClean="0">
                <a:latin typeface="+mn-ea"/>
                <a:ea typeface="+mn-ea"/>
              </a:rPr>
              <a:t>.</a:t>
            </a:r>
            <a:endParaRPr lang="en-US" altLang="ko-KR" sz="100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en-US" sz="100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smtClean="0">
                <a:latin typeface="+mn-ea"/>
                <a:ea typeface="+mn-ea"/>
              </a:rPr>
              <a:t>2</a:t>
            </a:r>
            <a:r>
              <a:rPr lang="ko-KR" sz="1000">
                <a:latin typeface="+mn-ea"/>
                <a:ea typeface="+mn-ea"/>
              </a:rPr>
              <a:t>. </a:t>
            </a:r>
            <a:r>
              <a:rPr lang="en-US" altLang="ko-KR" sz="1000">
                <a:latin typeface="+mn-ea"/>
                <a:ea typeface="+mn-ea"/>
              </a:rPr>
              <a:t>Sense Hat</a:t>
            </a:r>
            <a:r>
              <a:rPr lang="ko-KR" altLang="en-US" sz="1000">
                <a:latin typeface="+mn-ea"/>
                <a:ea typeface="+mn-ea"/>
              </a:rPr>
              <a:t> 점등을 통해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+mn-ea"/>
                <a:ea typeface="+mn-ea"/>
              </a:rPr>
              <a:t> </a:t>
            </a:r>
            <a:r>
              <a:rPr lang="ko-KR" altLang="en-US" sz="1000" smtClean="0">
                <a:latin typeface="+mn-ea"/>
                <a:ea typeface="+mn-ea"/>
              </a:rPr>
              <a:t>  </a:t>
            </a:r>
            <a:r>
              <a:rPr lang="ko-KR" sz="1000" smtClean="0">
                <a:latin typeface="+mn-ea"/>
                <a:ea typeface="+mn-ea"/>
              </a:rPr>
              <a:t>DB</a:t>
            </a:r>
            <a:r>
              <a:rPr lang="ko-KR" sz="1000">
                <a:latin typeface="+mn-ea"/>
                <a:ea typeface="+mn-ea"/>
              </a:rPr>
              <a:t> </a:t>
            </a:r>
            <a:r>
              <a:rPr lang="ko-KR" altLang="en-US" sz="1000">
                <a:latin typeface="+mn-ea"/>
                <a:ea typeface="+mn-ea"/>
              </a:rPr>
              <a:t>정보에 따른 출발, 도착 노드</a:t>
            </a:r>
            <a:endParaRPr lang="ko-KR" altLang="en-US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sz="1000">
                <a:latin typeface="+mn-ea"/>
                <a:ea typeface="+mn-ea"/>
              </a:rPr>
              <a:t>  </a:t>
            </a:r>
            <a:r>
              <a:rPr lang="ko-KR" altLang="en-US" sz="1000">
                <a:latin typeface="+mn-ea"/>
                <a:ea typeface="+mn-ea"/>
              </a:rPr>
              <a:t> </a:t>
            </a:r>
            <a:r>
              <a:rPr lang="ko-KR" sz="1000" smtClean="0">
                <a:latin typeface="+mn-ea"/>
                <a:ea typeface="+mn-ea"/>
              </a:rPr>
              <a:t>장애물 </a:t>
            </a:r>
            <a:r>
              <a:rPr lang="ko-KR" altLang="en-US" sz="1000">
                <a:latin typeface="+mn-ea"/>
                <a:ea typeface="+mn-ea"/>
              </a:rPr>
              <a:t>위치 표현</a:t>
            </a:r>
            <a:r>
              <a:rPr lang="ko-KR" altLang="en-US" sz="1000" smtClean="0">
                <a:latin typeface="+mn-ea"/>
                <a:ea typeface="+mn-ea"/>
              </a:rPr>
              <a:t>.</a:t>
            </a:r>
            <a:endParaRPr lang="ko-KR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00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smtClean="0">
                <a:latin typeface="+mn-ea"/>
                <a:ea typeface="+mn-ea"/>
              </a:rPr>
              <a:t>3. Sense </a:t>
            </a:r>
            <a:r>
              <a:rPr lang="en-US" altLang="ko-KR" sz="1000">
                <a:latin typeface="+mn-ea"/>
                <a:ea typeface="+mn-ea"/>
              </a:rPr>
              <a:t>Hat</a:t>
            </a:r>
            <a:r>
              <a:rPr lang="ko-KR" sz="1000">
                <a:latin typeface="+mn-ea"/>
                <a:ea typeface="+mn-ea"/>
              </a:rPr>
              <a:t> </a:t>
            </a:r>
            <a:r>
              <a:rPr lang="ko-KR" altLang="en-US" sz="1000">
                <a:latin typeface="+mn-ea"/>
                <a:ea typeface="+mn-ea"/>
              </a:rPr>
              <a:t>점등을 통해 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+mn-ea"/>
                <a:ea typeface="+mn-ea"/>
              </a:rPr>
              <a:t>    </a:t>
            </a:r>
            <a:r>
              <a:rPr lang="ko-KR" altLang="en-US" sz="1000" smtClean="0">
                <a:latin typeface="+mn-ea"/>
                <a:ea typeface="+mn-ea"/>
              </a:rPr>
              <a:t>노드 </a:t>
            </a:r>
            <a:r>
              <a:rPr lang="ko-KR" altLang="en-US" sz="1000">
                <a:latin typeface="+mn-ea"/>
                <a:ea typeface="+mn-ea"/>
              </a:rPr>
              <a:t>최단 경로 표현</a:t>
            </a:r>
            <a:r>
              <a:rPr lang="en-US" altLang="en-US" sz="1000">
                <a:latin typeface="+mn-ea"/>
                <a:ea typeface="+mn-ea"/>
              </a:rPr>
              <a:t>.</a:t>
            </a:r>
            <a:endParaRPr lang="ko-KR" altLang="en-US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+mn-ea"/>
                <a:ea typeface="+mn-ea"/>
              </a:rPr>
              <a:t>(</a:t>
            </a:r>
            <a:r>
              <a:rPr lang="ko-KR" altLang="en-US" sz="1000">
                <a:latin typeface="+mn-ea"/>
                <a:ea typeface="+mn-ea"/>
              </a:rPr>
              <a:t>장애물</a:t>
            </a:r>
            <a:r>
              <a:rPr lang="en-US" altLang="ko-KR" sz="1000">
                <a:latin typeface="+mn-ea"/>
                <a:ea typeface="+mn-ea"/>
              </a:rPr>
              <a:t>,</a:t>
            </a:r>
            <a:r>
              <a:rPr lang="ko-KR" sz="1000">
                <a:latin typeface="+mn-ea"/>
                <a:ea typeface="+mn-ea"/>
              </a:rPr>
              <a:t> </a:t>
            </a:r>
            <a:r>
              <a:rPr lang="ko-KR" altLang="en-US" sz="1000">
                <a:latin typeface="+mn-ea"/>
                <a:ea typeface="+mn-ea"/>
              </a:rPr>
              <a:t>지나간 경로는 탐색 </a:t>
            </a:r>
            <a:r>
              <a:rPr lang="en-US" altLang="en-US" sz="1000">
                <a:latin typeface="+mn-ea"/>
                <a:ea typeface="+mn-ea"/>
              </a:rPr>
              <a:t>X</a:t>
            </a:r>
            <a:r>
              <a:rPr lang="ko-KR" altLang="en-US" sz="1000" smtClean="0">
                <a:latin typeface="+mn-ea"/>
                <a:ea typeface="+mn-ea"/>
              </a:rPr>
              <a:t>)</a:t>
            </a:r>
            <a:endParaRPr lang="ko-KR" altLang="en-US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en-US" sz="100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smtClean="0">
                <a:latin typeface="+mn-ea"/>
                <a:ea typeface="+mn-ea"/>
              </a:rPr>
              <a:t>4. Sense </a:t>
            </a:r>
            <a:r>
              <a:rPr lang="en-US" altLang="ko-KR" sz="1000">
                <a:latin typeface="+mn-ea"/>
                <a:ea typeface="+mn-ea"/>
              </a:rPr>
              <a:t>Hat</a:t>
            </a:r>
            <a:r>
              <a:rPr lang="ko-KR" sz="1000">
                <a:latin typeface="+mn-ea"/>
                <a:ea typeface="+mn-ea"/>
              </a:rPr>
              <a:t> 점등을 통해 </a:t>
            </a:r>
            <a:endParaRPr lang="en-US" altLang="ko-KR" sz="100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sz="1000">
                <a:latin typeface="+mn-ea"/>
                <a:ea typeface="+mn-ea"/>
              </a:rPr>
              <a:t>     </a:t>
            </a:r>
            <a:r>
              <a:rPr lang="en-US" altLang="ko-KR" sz="1000">
                <a:latin typeface="+mn-ea"/>
                <a:ea typeface="+mn-ea"/>
              </a:rPr>
              <a:t>RC</a:t>
            </a:r>
            <a:r>
              <a:rPr lang="ko-KR" altLang="en-US" sz="1000">
                <a:latin typeface="+mn-ea"/>
                <a:ea typeface="+mn-ea"/>
              </a:rPr>
              <a:t>카 현재 위치 </a:t>
            </a:r>
            <a:r>
              <a:rPr lang="ko-KR" sz="1000">
                <a:latin typeface="+mn-ea"/>
                <a:ea typeface="+mn-ea"/>
              </a:rPr>
              <a:t>표현</a:t>
            </a:r>
            <a:r>
              <a:rPr lang="en-US" sz="1000">
                <a:latin typeface="+mn-ea"/>
                <a:ea typeface="+mn-ea"/>
              </a:rPr>
              <a:t>.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50D8FE-C05C-0D06-8A01-2EC9FDDC0C01}"/>
              </a:ext>
            </a:extLst>
          </p:cNvPr>
          <p:cNvSpPr txBox="1"/>
          <p:nvPr/>
        </p:nvSpPr>
        <p:spPr>
          <a:xfrm>
            <a:off x="6242172" y="2243212"/>
            <a:ext cx="2201373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mtClean="0">
                <a:latin typeface="+mn-ea"/>
                <a:ea typeface="+mn-ea"/>
              </a:rPr>
              <a:t>1. </a:t>
            </a:r>
            <a:r>
              <a:rPr lang="ko-KR" altLang="en-US" sz="1000" smtClean="0">
                <a:latin typeface="+mn-ea"/>
                <a:ea typeface="+mn-ea"/>
              </a:rPr>
              <a:t>현재위치를 </a:t>
            </a:r>
            <a:r>
              <a:rPr lang="ko-KR" altLang="en-US" sz="1000" err="1">
                <a:latin typeface="+mn-ea"/>
                <a:ea typeface="+mn-ea"/>
              </a:rPr>
              <a:t>Sense</a:t>
            </a:r>
            <a:r>
              <a:rPr lang="ko-KR" altLang="en-US" sz="1000">
                <a:latin typeface="+mn-ea"/>
                <a:ea typeface="+mn-ea"/>
              </a:rPr>
              <a:t> </a:t>
            </a:r>
            <a:r>
              <a:rPr lang="ko-KR" altLang="en-US" sz="1000" err="1">
                <a:latin typeface="+mn-ea"/>
                <a:ea typeface="+mn-ea"/>
              </a:rPr>
              <a:t>Hat에</a:t>
            </a:r>
            <a:r>
              <a:rPr lang="ko-KR" altLang="en-US" sz="1000">
                <a:latin typeface="+mn-ea"/>
                <a:ea typeface="+mn-ea"/>
              </a:rPr>
              <a:t> </a:t>
            </a:r>
            <a:endParaRPr lang="en-US" altLang="ko-KR" sz="100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mtClean="0">
                <a:latin typeface="+mn-ea"/>
                <a:ea typeface="+mn-ea"/>
              </a:rPr>
              <a:t>     초기화하며 </a:t>
            </a:r>
            <a:r>
              <a:rPr lang="ko-KR" altLang="en-US" sz="1000">
                <a:latin typeface="+mn-ea"/>
                <a:ea typeface="+mn-ea"/>
              </a:rPr>
              <a:t>경로를 따라 이동.</a:t>
            </a:r>
          </a:p>
          <a:p>
            <a:pPr>
              <a:lnSpc>
                <a:spcPct val="150000"/>
              </a:lnSpc>
            </a:pPr>
            <a:endParaRPr lang="ko-KR" altLang="en-US" sz="100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+mn-ea"/>
                <a:ea typeface="+mn-ea"/>
              </a:rPr>
              <a:t>2.</a:t>
            </a:r>
            <a:r>
              <a:rPr lang="ko-KR" altLang="en-US" sz="1000">
                <a:latin typeface="+mn-ea"/>
                <a:ea typeface="+mn-ea"/>
              </a:rPr>
              <a:t> </a:t>
            </a:r>
            <a:r>
              <a:rPr lang="ko-KR" altLang="en-US" sz="1000" smtClean="0">
                <a:latin typeface="+mn-ea"/>
                <a:ea typeface="+mn-ea"/>
              </a:rPr>
              <a:t>다음 경로를 </a:t>
            </a:r>
            <a:r>
              <a:rPr lang="ko-KR" altLang="en-US" sz="1000">
                <a:latin typeface="+mn-ea"/>
                <a:ea typeface="+mn-ea"/>
              </a:rPr>
              <a:t>판단하여 </a:t>
            </a:r>
            <a:r>
              <a:rPr lang="ko-KR" altLang="en-US" sz="1000" smtClean="0">
                <a:latin typeface="+mn-ea"/>
                <a:ea typeface="+mn-ea"/>
              </a:rPr>
              <a:t>방향 </a:t>
            </a:r>
            <a:r>
              <a:rPr lang="ko-KR" altLang="en-US" sz="1000" err="1">
                <a:latin typeface="+mn-ea"/>
                <a:ea typeface="+mn-ea"/>
              </a:rPr>
              <a:t>조향</a:t>
            </a:r>
            <a:r>
              <a:rPr lang="ko-KR" altLang="en-US" sz="100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00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+mn-ea"/>
                <a:ea typeface="+mn-ea"/>
              </a:rPr>
              <a:t>3</a:t>
            </a:r>
            <a:r>
              <a:rPr lang="ko-KR" altLang="en-US" sz="1000" smtClean="0">
                <a:latin typeface="+mn-ea"/>
                <a:ea typeface="+mn-ea"/>
              </a:rPr>
              <a:t>. 도착노드에 </a:t>
            </a:r>
            <a:r>
              <a:rPr lang="ko-KR" altLang="en-US" sz="1000">
                <a:latin typeface="+mn-ea"/>
                <a:ea typeface="+mn-ea"/>
              </a:rPr>
              <a:t>도달 시 </a:t>
            </a:r>
            <a:r>
              <a:rPr lang="ko-KR" altLang="en-US" sz="1000" err="1">
                <a:latin typeface="+mn-ea"/>
                <a:ea typeface="+mn-ea"/>
              </a:rPr>
              <a:t>Sense</a:t>
            </a:r>
            <a:r>
              <a:rPr lang="ko-KR" altLang="en-US" sz="1000">
                <a:latin typeface="+mn-ea"/>
                <a:ea typeface="+mn-ea"/>
              </a:rPr>
              <a:t> </a:t>
            </a:r>
            <a:r>
              <a:rPr lang="ko-KR" altLang="en-US" sz="1000" err="1">
                <a:latin typeface="+mn-ea"/>
                <a:ea typeface="+mn-ea"/>
              </a:rPr>
              <a:t>Hat</a:t>
            </a:r>
            <a:r>
              <a:rPr lang="ko-KR" altLang="en-US" sz="1000" smtClean="0">
                <a:latin typeface="+mn-ea"/>
                <a:ea typeface="+mn-ea"/>
              </a:rPr>
              <a:t>에</a:t>
            </a:r>
            <a:endParaRPr lang="en-US" altLang="ko-KR" sz="100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+mn-ea"/>
                <a:ea typeface="+mn-ea"/>
              </a:rPr>
              <a:t> </a:t>
            </a:r>
            <a:r>
              <a:rPr lang="en-US" altLang="ko-KR" sz="1000" smtClean="0">
                <a:latin typeface="+mn-ea"/>
                <a:ea typeface="+mn-ea"/>
              </a:rPr>
              <a:t> </a:t>
            </a:r>
            <a:r>
              <a:rPr lang="ko-KR" altLang="en-US" sz="1000" smtClean="0">
                <a:latin typeface="+mn-ea"/>
                <a:ea typeface="+mn-ea"/>
              </a:rPr>
              <a:t> WIN 문자열을 </a:t>
            </a:r>
            <a:r>
              <a:rPr lang="ko-KR" altLang="en-US" sz="1000">
                <a:latin typeface="+mn-ea"/>
                <a:ea typeface="+mn-ea"/>
              </a:rPr>
              <a:t>띄우고 종료</a:t>
            </a:r>
            <a:r>
              <a:rPr lang="ko-KR" altLang="en-US" sz="1000" smtClean="0">
                <a:latin typeface="+mn-ea"/>
                <a:ea typeface="+mn-ea"/>
              </a:rPr>
              <a:t>.</a:t>
            </a:r>
            <a:endParaRPr lang="ko-KR">
              <a:latin typeface="+mn-ea"/>
              <a:ea typeface="+mn-ea"/>
            </a:endParaRPr>
          </a:p>
        </p:txBody>
      </p:sp>
      <p:pic>
        <p:nvPicPr>
          <p:cNvPr id="27" name="그림 7" descr="텍스트, 모니터, 실내, 플랫이(가) 표시된 사진&#10;&#10;자동 생성된 설명">
            <a:extLst>
              <a:ext uri="{FF2B5EF4-FFF2-40B4-BE49-F238E27FC236}">
                <a16:creationId xmlns:a16="http://schemas.microsoft.com/office/drawing/2014/main" id="{630CFBC6-EDA4-E15F-3871-62F7FBEEA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24" b="94516" l="4706" r="97647">
                        <a14:foregroundMark x1="23529" y1="19927" x2="17479" y2="19927"/>
                        <a14:foregroundMark x1="38824" y1="21755" x2="5378" y2="25594"/>
                        <a14:foregroundMark x1="54622" y1="46618" x2="88739" y2="84095"/>
                        <a14:foregroundMark x1="77479" y1="72578" x2="69916" y2="89762"/>
                        <a14:foregroundMark x1="82017" y1="81170" x2="75126" y2="92687"/>
                        <a14:foregroundMark x1="88067" y1="74406" x2="91765" y2="80256"/>
                        <a14:foregroundMark x1="91092" y1="75503" x2="97983" y2="78245"/>
                        <a14:foregroundMark x1="64538" y1="39122" x2="25882" y2="23766"/>
                        <a14:foregroundMark x1="55462" y1="37112" x2="18992" y2="65814"/>
                        <a14:foregroundMark x1="39496" y1="36197" x2="11429" y2="51554"/>
                        <a14:foregroundMark x1="20504" y1="25594" x2="4706" y2="41865"/>
                        <a14:foregroundMark x1="13782" y1="17916" x2="24370" y2="28519"/>
                        <a14:foregroundMark x1="22857" y1="21755" x2="40336" y2="39122"/>
                        <a14:foregroundMark x1="41008" y1="40037" x2="72101" y2="94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1694" y="674238"/>
            <a:ext cx="1339729" cy="1061203"/>
          </a:xfrm>
          <a:prstGeom prst="rect">
            <a:avLst/>
          </a:prstGeom>
        </p:spPr>
      </p:pic>
      <p:pic>
        <p:nvPicPr>
          <p:cNvPr id="3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939C992-8F6A-C8F6-DDB6-7016EEAC9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370" y="684820"/>
            <a:ext cx="1258765" cy="1054625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88781774-8E5C-A898-6EA6-900355409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032" y="328845"/>
            <a:ext cx="1371600" cy="1084714"/>
          </a:xfrm>
          <a:prstGeom prst="rect">
            <a:avLst/>
          </a:prstGeom>
        </p:spPr>
      </p:pic>
      <p:sp>
        <p:nvSpPr>
          <p:cNvPr id="11" name="Google Shape;268;p38">
            <a:extLst>
              <a:ext uri="{FF2B5EF4-FFF2-40B4-BE49-F238E27FC236}">
                <a16:creationId xmlns:a16="http://schemas.microsoft.com/office/drawing/2014/main" id="{C272E013-EEB2-767C-B54B-E53FE2E185D9}"/>
              </a:ext>
            </a:extLst>
          </p:cNvPr>
          <p:cNvSpPr txBox="1">
            <a:spLocks/>
          </p:cNvSpPr>
          <p:nvPr/>
        </p:nvSpPr>
        <p:spPr>
          <a:xfrm>
            <a:off x="2023704" y="121300"/>
            <a:ext cx="5214300" cy="5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작동 과정</a:t>
            </a:r>
            <a:endParaRPr lang="ko-KR" altLang="en-US">
              <a:solidFill>
                <a:schemeClr val="accent6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25" name="그림 4">
            <a:extLst>
              <a:ext uri="{FF2B5EF4-FFF2-40B4-BE49-F238E27FC236}">
                <a16:creationId xmlns:a16="http://schemas.microsoft.com/office/drawing/2014/main" id="{DBFF387B-91B0-EDC5-65B0-8AC00C0E5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66" y="684820"/>
            <a:ext cx="1400880" cy="1040040"/>
          </a:xfrm>
          <a:prstGeom prst="rect">
            <a:avLst/>
          </a:prstGeom>
        </p:spPr>
      </p:pic>
      <p:pic>
        <p:nvPicPr>
          <p:cNvPr id="2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A8FA48-D8EC-E5B2-A9E4-EAAFCDDAEB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102" y="285060"/>
            <a:ext cx="871598" cy="8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36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상세설계</a:t>
            </a:r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784229" y="3389208"/>
            <a:ext cx="2681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latin typeface="Open Sans" panose="020B0600000101010101" charset="0"/>
                <a:cs typeface="Open Sans" panose="020B0600000101010101" charset="0"/>
              </a:rPr>
              <a:t>SenseHat</a:t>
            </a:r>
            <a:r>
              <a:rPr lang="ko-KR" altLang="en-US" b="1" smtClean="0">
                <a:latin typeface="Open Sans" panose="020B0600000101010101" charset="0"/>
                <a:cs typeface="Open Sans" panose="020B0600000101010101" charset="0"/>
              </a:rPr>
              <a:t> 초기상태</a:t>
            </a:r>
            <a:endParaRPr lang="ko-KR" altLang="en-US" b="1">
              <a:latin typeface="Open Sans" panose="020B0600000101010101" charset="0"/>
              <a:cs typeface="Open Sans" panose="020B0600000101010101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28920" y="3389208"/>
            <a:ext cx="2681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latin typeface="Open Sans" panose="020B0600000101010101" charset="0"/>
                <a:cs typeface="Open Sans" panose="020B0600000101010101" charset="0"/>
              </a:rPr>
              <a:t>DB</a:t>
            </a:r>
            <a:r>
              <a:rPr lang="ko-KR" altLang="en-US" b="1" smtClean="0">
                <a:latin typeface="Open Sans" panose="020B0600000101010101" charset="0"/>
                <a:cs typeface="Open Sans" panose="020B0600000101010101" charset="0"/>
              </a:rPr>
              <a:t> </a:t>
            </a:r>
            <a:r>
              <a:rPr lang="ko-KR" altLang="en-US" b="1">
                <a:latin typeface="Open Sans" panose="020B0600000101010101" charset="0"/>
                <a:cs typeface="Open Sans" panose="020B0600000101010101" charset="0"/>
              </a:rPr>
              <a:t>초기상태</a:t>
            </a:r>
          </a:p>
          <a:p>
            <a:endParaRPr lang="ko-KR" altLang="en-US"/>
          </a:p>
        </p:txBody>
      </p:sp>
      <p:pic>
        <p:nvPicPr>
          <p:cNvPr id="2" name="그림 2" descr="텍스트, 회로, 전자기기이(가) 표시된 사진&#10;&#10;자동 생성된 설명">
            <a:extLst>
              <a:ext uri="{FF2B5EF4-FFF2-40B4-BE49-F238E27FC236}">
                <a16:creationId xmlns:a16="http://schemas.microsoft.com/office/drawing/2014/main" id="{6ABD1DC0-3A56-6058-8009-9AA25B78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950" y="752401"/>
            <a:ext cx="2211010" cy="2511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66884B-B08E-3D24-CAE8-D7D48B33D291}"/>
              </a:ext>
            </a:extLst>
          </p:cNvPr>
          <p:cNvSpPr txBox="1"/>
          <p:nvPr/>
        </p:nvSpPr>
        <p:spPr>
          <a:xfrm>
            <a:off x="6822495" y="3780635"/>
            <a:ext cx="2897675" cy="10751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8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+mn-ea"/>
                <a:ea typeface="+mn-ea"/>
              </a:rPr>
              <a:t>초기</a:t>
            </a:r>
            <a:r>
              <a:rPr lang="en-US" altLang="ko-KR" sz="1100" dirty="0">
                <a:latin typeface="+mn-ea"/>
                <a:ea typeface="+mn-ea"/>
              </a:rPr>
              <a:t> </a:t>
            </a:r>
            <a:r>
              <a:rPr lang="en-US" altLang="ko-KR" sz="1100" dirty="0" err="1">
                <a:latin typeface="+mn-ea"/>
                <a:ea typeface="+mn-ea"/>
              </a:rPr>
              <a:t>표시</a:t>
            </a:r>
            <a:r>
              <a:rPr lang="en-US" altLang="ko-KR" sz="1100" dirty="0">
                <a:latin typeface="+mn-ea"/>
                <a:ea typeface="+mn-ea"/>
              </a:rPr>
              <a:t> </a:t>
            </a:r>
            <a:r>
              <a:rPr lang="en-US" altLang="ko-KR" sz="1100" dirty="0" err="1">
                <a:latin typeface="+mn-ea"/>
                <a:ea typeface="+mn-ea"/>
              </a:rPr>
              <a:t>화면</a:t>
            </a:r>
            <a:r>
              <a:rPr lang="en-US" altLang="ko-KR" sz="1100">
                <a:latin typeface="+mn-ea"/>
                <a:ea typeface="+mn-ea"/>
              </a:rPr>
              <a:t> </a:t>
            </a:r>
            <a:endParaRPr lang="en-US" altLang="ko-KR" sz="110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smtClean="0">
                <a:latin typeface="+mn-ea"/>
                <a:ea typeface="+mn-ea"/>
              </a:rPr>
              <a:t>(</a:t>
            </a:r>
            <a:r>
              <a:rPr lang="ko-KR" altLang="en-US" sz="1100">
                <a:latin typeface="+mn-ea"/>
                <a:ea typeface="+mn-ea"/>
              </a:rPr>
              <a:t>녹색 </a:t>
            </a:r>
            <a:r>
              <a:rPr lang="en-US" altLang="ko-KR" sz="1100">
                <a:latin typeface="+mn-ea"/>
                <a:ea typeface="+mn-ea"/>
              </a:rPr>
              <a:t>: </a:t>
            </a:r>
            <a:r>
              <a:rPr lang="ko-KR" altLang="en-US" sz="1100">
                <a:latin typeface="+mn-ea"/>
                <a:ea typeface="+mn-ea"/>
              </a:rPr>
              <a:t>현재 </a:t>
            </a:r>
            <a:r>
              <a:rPr lang="en-US" altLang="ko-KR" sz="1100">
                <a:latin typeface="+mn-ea"/>
                <a:ea typeface="+mn-ea"/>
              </a:rPr>
              <a:t>RC</a:t>
            </a:r>
            <a:r>
              <a:rPr lang="ko-KR" altLang="en-US" sz="1100">
                <a:latin typeface="+mn-ea"/>
                <a:ea typeface="+mn-ea"/>
              </a:rPr>
              <a:t>카 </a:t>
            </a:r>
            <a:r>
              <a:rPr lang="ko-KR" altLang="en-US" sz="1100">
                <a:latin typeface="+mn-ea"/>
                <a:ea typeface="+mn-ea"/>
              </a:rPr>
              <a:t>위치</a:t>
            </a:r>
            <a:r>
              <a:rPr lang="en-US" altLang="ko-KR" sz="1100" smtClean="0">
                <a:latin typeface="+mn-ea"/>
                <a:ea typeface="+mn-ea"/>
              </a:rPr>
              <a:t>)</a:t>
            </a:r>
            <a:endParaRPr lang="en-US" altLang="ko-KR" sz="1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sz="1100" smtClean="0">
                <a:latin typeface="+mn-ea"/>
                <a:ea typeface="+mn-ea"/>
              </a:rPr>
              <a:t>(</a:t>
            </a:r>
            <a:r>
              <a:rPr lang="ko-KR" altLang="en-US" sz="1100" dirty="0">
                <a:latin typeface="+mn-ea"/>
                <a:ea typeface="+mn-ea"/>
              </a:rPr>
              <a:t>파란색</a:t>
            </a:r>
            <a:r>
              <a:rPr lang="en-US" altLang="ko-KR" sz="1100" dirty="0">
                <a:latin typeface="+mn-ea"/>
                <a:ea typeface="+mn-ea"/>
              </a:rPr>
              <a:t> </a:t>
            </a:r>
            <a:r>
              <a:rPr lang="en-US" sz="1100" dirty="0">
                <a:latin typeface="+mn-ea"/>
                <a:ea typeface="+mn-ea"/>
              </a:rPr>
              <a:t>: </a:t>
            </a:r>
            <a:r>
              <a:rPr lang="ko-KR" altLang="en-US" sz="1100" dirty="0">
                <a:latin typeface="+mn-ea"/>
                <a:ea typeface="+mn-ea"/>
              </a:rPr>
              <a:t>도착지</a:t>
            </a:r>
            <a:r>
              <a:rPr lang="en-US" sz="1100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(</a:t>
            </a:r>
            <a:r>
              <a:rPr lang="ko-KR" altLang="en-US" sz="1100" dirty="0">
                <a:latin typeface="+mn-ea"/>
                <a:ea typeface="+mn-ea"/>
              </a:rPr>
              <a:t>하얀색</a:t>
            </a:r>
            <a:r>
              <a:rPr lang="en-US" sz="1100" dirty="0">
                <a:latin typeface="+mn-ea"/>
                <a:ea typeface="+mn-ea"/>
              </a:rPr>
              <a:t> : </a:t>
            </a:r>
            <a:r>
              <a:rPr lang="ko-KR" altLang="en-US" sz="1100" dirty="0">
                <a:latin typeface="+mn-ea"/>
                <a:ea typeface="+mn-ea"/>
              </a:rPr>
              <a:t>접근</a:t>
            </a:r>
            <a:r>
              <a:rPr lang="en-US" sz="1100" dirty="0">
                <a:latin typeface="+mn-ea"/>
                <a:ea typeface="+mn-ea"/>
              </a:rPr>
              <a:t> </a:t>
            </a:r>
            <a:r>
              <a:rPr lang="ko-KR" altLang="en-US" sz="1100" dirty="0">
                <a:latin typeface="+mn-ea"/>
                <a:ea typeface="+mn-ea"/>
              </a:rPr>
              <a:t>가능 경로)</a:t>
            </a:r>
            <a:endParaRPr lang="en-US" sz="1100" err="1">
              <a:latin typeface="+mn-ea"/>
              <a:ea typeface="+mn-ea"/>
            </a:endParaRPr>
          </a:p>
        </p:txBody>
      </p:sp>
      <p:pic>
        <p:nvPicPr>
          <p:cNvPr id="8" name="그림 3">
            <a:extLst>
              <a:ext uri="{FF2B5EF4-FFF2-40B4-BE49-F238E27FC236}">
                <a16:creationId xmlns:a16="http://schemas.microsoft.com/office/drawing/2014/main" id="{733E39B8-B99D-0A5B-2428-949D04FC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618" y="723534"/>
            <a:ext cx="2261987" cy="2511858"/>
          </a:xfrm>
          <a:prstGeom prst="rect">
            <a:avLst/>
          </a:prstGeom>
        </p:spPr>
      </p:pic>
      <p:pic>
        <p:nvPicPr>
          <p:cNvPr id="12" name="그림 15">
            <a:extLst>
              <a:ext uri="{FF2B5EF4-FFF2-40B4-BE49-F238E27FC236}">
                <a16:creationId xmlns:a16="http://schemas.microsoft.com/office/drawing/2014/main" id="{25F49263-2C33-4686-497D-C2C07A9E4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74" y="723534"/>
            <a:ext cx="2743200" cy="2540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28D68-B854-D9F7-46E6-5E1BD49D3291}"/>
              </a:ext>
            </a:extLst>
          </p:cNvPr>
          <p:cNvSpPr txBox="1"/>
          <p:nvPr/>
        </p:nvSpPr>
        <p:spPr>
          <a:xfrm>
            <a:off x="128953" y="3780635"/>
            <a:ext cx="5571092" cy="854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mtClean="0">
                <a:latin typeface="+mn-ea"/>
                <a:ea typeface="+mn-ea"/>
              </a:rPr>
              <a:t>Mapping </a:t>
            </a:r>
            <a:r>
              <a:rPr lang="ko-KR" altLang="en-US" sz="1100" smtClean="0">
                <a:latin typeface="+mn-ea"/>
                <a:ea typeface="+mn-ea"/>
              </a:rPr>
              <a:t>버튼 </a:t>
            </a:r>
            <a:r>
              <a:rPr lang="en-US" altLang="ko-KR" sz="1100" smtClean="0">
                <a:latin typeface="+mn-ea"/>
                <a:ea typeface="+mn-ea"/>
              </a:rPr>
              <a:t>: </a:t>
            </a:r>
            <a:r>
              <a:rPr lang="ko-KR" altLang="en-US" sz="1100" smtClean="0">
                <a:latin typeface="+mn-ea"/>
                <a:ea typeface="+mn-ea"/>
              </a:rPr>
              <a:t>장애물 </a:t>
            </a:r>
            <a:r>
              <a:rPr lang="ko-KR" altLang="en-US" sz="1100" dirty="0">
                <a:latin typeface="+mn-ea"/>
                <a:ea typeface="+mn-ea"/>
              </a:rPr>
              <a:t>활성화</a:t>
            </a:r>
            <a:r>
              <a:rPr lang="ko-KR" altLang="en-US" sz="1100">
                <a:latin typeface="+mn-ea"/>
                <a:ea typeface="+mn-ea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100" smtClean="0">
                <a:latin typeface="+mn-ea"/>
                <a:ea typeface="+mn-ea"/>
              </a:rPr>
              <a:t>Clear map </a:t>
            </a:r>
            <a:r>
              <a:rPr lang="ko-KR" altLang="en-US" sz="1100" smtClean="0">
                <a:latin typeface="+mn-ea"/>
                <a:ea typeface="+mn-ea"/>
              </a:rPr>
              <a:t>버튼 </a:t>
            </a:r>
            <a:r>
              <a:rPr lang="en-US" altLang="ko-KR" sz="1100" smtClean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 </a:t>
            </a:r>
            <a:r>
              <a:rPr lang="en-US" altLang="ko-KR" sz="1100">
                <a:latin typeface="+mn-ea"/>
                <a:ea typeface="+mn-ea"/>
              </a:rPr>
              <a:t> </a:t>
            </a:r>
            <a:r>
              <a:rPr lang="en-US" altLang="ko-KR" sz="1100" smtClean="0">
                <a:latin typeface="+mn-ea"/>
                <a:ea typeface="+mn-ea"/>
              </a:rPr>
              <a:t>Mapping </a:t>
            </a:r>
            <a:r>
              <a:rPr lang="ko-KR" altLang="en-US" sz="1100" smtClean="0">
                <a:latin typeface="+mn-ea"/>
                <a:ea typeface="+mn-ea"/>
              </a:rPr>
              <a:t>버튼을</a:t>
            </a:r>
            <a:r>
              <a:rPr lang="ko-KR" altLang="en-US" sz="1100">
                <a:latin typeface="+mn-ea"/>
                <a:ea typeface="+mn-ea"/>
              </a:rPr>
              <a:t> </a:t>
            </a:r>
            <a:r>
              <a:rPr lang="ko-KR" altLang="en-US" sz="1100" smtClean="0">
                <a:latin typeface="+mn-ea"/>
                <a:ea typeface="+mn-ea"/>
              </a:rPr>
              <a:t>초기상태로 설정</a:t>
            </a:r>
            <a:endParaRPr lang="ko-KR" sz="110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sz="1100" smtClean="0">
                <a:latin typeface="+mn-ea"/>
                <a:ea typeface="+mn-ea"/>
              </a:rPr>
              <a:t>Start</a:t>
            </a:r>
            <a:r>
              <a:rPr lang="en-US" altLang="ko-KR" sz="1100" smtClean="0">
                <a:latin typeface="+mn-ea"/>
                <a:ea typeface="+mn-ea"/>
              </a:rPr>
              <a:t> </a:t>
            </a:r>
            <a:r>
              <a:rPr lang="ko-KR" sz="1100" smtClean="0">
                <a:latin typeface="+mn-ea"/>
                <a:ea typeface="+mn-ea"/>
              </a:rPr>
              <a:t>버튼</a:t>
            </a:r>
            <a:r>
              <a:rPr lang="en-US" altLang="ko-KR" sz="1100" smtClean="0">
                <a:latin typeface="+mn-ea"/>
                <a:ea typeface="+mn-ea"/>
              </a:rPr>
              <a:t> :</a:t>
            </a:r>
            <a:r>
              <a:rPr lang="en-US" altLang="ko-KR" sz="1100">
                <a:latin typeface="+mn-ea"/>
                <a:ea typeface="+mn-ea"/>
              </a:rPr>
              <a:t> </a:t>
            </a:r>
            <a:r>
              <a:rPr lang="ko-KR" sz="1100" smtClean="0">
                <a:latin typeface="+mn-ea"/>
                <a:ea typeface="+mn-ea"/>
              </a:rPr>
              <a:t>DB</a:t>
            </a:r>
            <a:r>
              <a:rPr lang="ko-KR" sz="1100" dirty="0" err="1">
                <a:latin typeface="+mn-ea"/>
                <a:ea typeface="+mn-ea"/>
              </a:rPr>
              <a:t>에</a:t>
            </a:r>
            <a:r>
              <a:rPr lang="ko-KR" sz="1100" dirty="0">
                <a:latin typeface="+mn-ea"/>
                <a:ea typeface="+mn-ea"/>
              </a:rPr>
              <a:t> 저장된 데이터를 </a:t>
            </a:r>
            <a:r>
              <a:rPr lang="ko-KR" sz="1100" dirty="0" err="1">
                <a:latin typeface="+mn-ea"/>
                <a:ea typeface="+mn-ea"/>
              </a:rPr>
              <a:t>Raspberry</a:t>
            </a:r>
            <a:r>
              <a:rPr lang="ko-KR" sz="1100" dirty="0">
                <a:latin typeface="+mn-ea"/>
                <a:ea typeface="+mn-ea"/>
              </a:rPr>
              <a:t> </a:t>
            </a:r>
            <a:r>
              <a:rPr lang="ko-KR" sz="1100" dirty="0" err="1">
                <a:latin typeface="+mn-ea"/>
                <a:ea typeface="+mn-ea"/>
              </a:rPr>
              <a:t>pi로</a:t>
            </a:r>
            <a:r>
              <a:rPr lang="ko-KR" sz="1100" dirty="0">
                <a:latin typeface="+mn-ea"/>
                <a:ea typeface="+mn-ea"/>
              </a:rPr>
              <a:t> </a:t>
            </a:r>
            <a:r>
              <a:rPr lang="ko-KR" altLang="en-US" sz="1100" dirty="0">
                <a:latin typeface="+mn-ea"/>
                <a:ea typeface="+mn-ea"/>
              </a:rPr>
              <a:t>전달</a:t>
            </a:r>
            <a:endParaRPr lang="ko-KR" sz="110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31279-B15E-E06B-27E2-63E132C905A0}"/>
              </a:ext>
            </a:extLst>
          </p:cNvPr>
          <p:cNvSpPr txBox="1"/>
          <p:nvPr/>
        </p:nvSpPr>
        <p:spPr>
          <a:xfrm>
            <a:off x="3796798" y="3782472"/>
            <a:ext cx="2261987" cy="10752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latin typeface="+mn-ea"/>
                <a:ea typeface="+mn-ea"/>
              </a:rPr>
              <a:t>Mapping</a:t>
            </a:r>
            <a:r>
              <a:rPr lang="ko-KR" sz="1100">
                <a:latin typeface="+mn-ea"/>
                <a:ea typeface="+mn-ea"/>
              </a:rPr>
              <a:t> </a:t>
            </a:r>
            <a:r>
              <a:rPr lang="en-US" altLang="ko-KR" sz="1100">
                <a:latin typeface="+mn-ea"/>
                <a:ea typeface="+mn-ea"/>
              </a:rPr>
              <a:t>Button</a:t>
            </a:r>
            <a:r>
              <a:rPr lang="ko-KR" altLang="en-US" sz="1100">
                <a:latin typeface="+mn-ea"/>
                <a:ea typeface="+mn-ea"/>
              </a:rPr>
              <a:t>버튼을 입력하지 않은 상태의 </a:t>
            </a:r>
            <a:r>
              <a:rPr lang="ko-KR" altLang="en-US" sz="1100" smtClean="0">
                <a:latin typeface="+mn-ea"/>
                <a:ea typeface="+mn-ea"/>
              </a:rPr>
              <a:t>DB로</a:t>
            </a:r>
            <a:r>
              <a:rPr lang="en-US" altLang="ko-KR" sz="1100" smtClean="0">
                <a:latin typeface="+mn-ea"/>
                <a:ea typeface="+mn-ea"/>
              </a:rPr>
              <a:t>,</a:t>
            </a:r>
            <a:endParaRPr lang="ko-KR" sz="110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smtClean="0">
                <a:latin typeface="+mn-ea"/>
                <a:ea typeface="+mn-ea"/>
              </a:rPr>
              <a:t>Qt</a:t>
            </a:r>
            <a:r>
              <a:rPr lang="ko-KR" altLang="en-US" sz="1100" err="1">
                <a:latin typeface="+mn-ea"/>
                <a:ea typeface="+mn-ea"/>
              </a:rPr>
              <a:t>의</a:t>
            </a:r>
            <a:r>
              <a:rPr lang="ko-KR" altLang="en-US" sz="1100">
                <a:latin typeface="+mn-ea"/>
                <a:ea typeface="+mn-ea"/>
              </a:rPr>
              <a:t> </a:t>
            </a:r>
            <a:r>
              <a:rPr lang="ko-KR" altLang="en-US" sz="1100" err="1">
                <a:latin typeface="+mn-ea"/>
                <a:ea typeface="+mn-ea"/>
              </a:rPr>
              <a:t>Clearmap버튼을</a:t>
            </a:r>
            <a:r>
              <a:rPr lang="ko-KR" altLang="en-US" sz="1100">
                <a:latin typeface="+mn-ea"/>
                <a:ea typeface="+mn-ea"/>
              </a:rPr>
              <a:t> 클릭하면 </a:t>
            </a:r>
            <a:r>
              <a:rPr lang="ko-KR" altLang="en-US" sz="1100" err="1">
                <a:latin typeface="+mn-ea"/>
                <a:ea typeface="+mn-ea"/>
              </a:rPr>
              <a:t>DB의</a:t>
            </a:r>
            <a:r>
              <a:rPr lang="ko-KR" altLang="en-US" sz="1100">
                <a:latin typeface="+mn-ea"/>
                <a:ea typeface="+mn-ea"/>
              </a:rPr>
              <a:t> 초기상태로 초기화</a:t>
            </a:r>
          </a:p>
        </p:txBody>
      </p:sp>
      <p:sp>
        <p:nvSpPr>
          <p:cNvPr id="13" name="Google Shape;268;p38">
            <a:extLst>
              <a:ext uri="{FF2B5EF4-FFF2-40B4-BE49-F238E27FC236}">
                <a16:creationId xmlns:a16="http://schemas.microsoft.com/office/drawing/2014/main" id="{C272E013-EEB2-767C-B54B-E53FE2E185D9}"/>
              </a:ext>
            </a:extLst>
          </p:cNvPr>
          <p:cNvSpPr txBox="1">
            <a:spLocks/>
          </p:cNvSpPr>
          <p:nvPr/>
        </p:nvSpPr>
        <p:spPr>
          <a:xfrm>
            <a:off x="2023704" y="121300"/>
            <a:ext cx="5214300" cy="5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ko-KR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Part 1. </a:t>
            </a:r>
            <a:r>
              <a:rPr lang="ko-KR" altLang="en-US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초기값 상태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23862" y="3395913"/>
            <a:ext cx="2681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latin typeface="Open Sans" panose="020B0600000101010101" charset="0"/>
                <a:cs typeface="Open Sans" panose="020B0600000101010101" charset="0"/>
              </a:rPr>
              <a:t>Qt</a:t>
            </a:r>
            <a:r>
              <a:rPr lang="ko-KR" altLang="en-US" b="1" smtClean="0">
                <a:latin typeface="Open Sans" panose="020B0600000101010101" charset="0"/>
                <a:cs typeface="Open Sans" panose="020B0600000101010101" charset="0"/>
              </a:rPr>
              <a:t> </a:t>
            </a:r>
            <a:r>
              <a:rPr lang="ko-KR" altLang="en-US" b="1">
                <a:latin typeface="Open Sans" panose="020B0600000101010101" charset="0"/>
                <a:cs typeface="Open Sans" panose="020B0600000101010101" charset="0"/>
              </a:rPr>
              <a:t>초기상태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6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6">
            <a:extLst>
              <a:ext uri="{FF2B5EF4-FFF2-40B4-BE49-F238E27FC236}">
                <a16:creationId xmlns:a16="http://schemas.microsoft.com/office/drawing/2014/main" id="{B1162EC9-98C9-A2CA-E405-16DA42793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" t="12535" r="60932" b="11699"/>
          <a:stretch/>
        </p:blipFill>
        <p:spPr>
          <a:xfrm>
            <a:off x="6485950" y="722660"/>
            <a:ext cx="2211010" cy="2541600"/>
          </a:xfrm>
          <a:prstGeom prst="rect">
            <a:avLst/>
          </a:prstGeom>
        </p:spPr>
      </p:pic>
      <p:pic>
        <p:nvPicPr>
          <p:cNvPr id="16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CB92B1F-3768-13D2-8CEE-B121CFB88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617" y="722659"/>
            <a:ext cx="2269259" cy="2525954"/>
          </a:xfrm>
          <a:prstGeom prst="rect">
            <a:avLst/>
          </a:prstGeom>
        </p:spPr>
      </p:pic>
      <p:pic>
        <p:nvPicPr>
          <p:cNvPr id="14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E7717472-30EB-A599-366B-3923ABE7B3B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7682" y="722659"/>
            <a:ext cx="2743200" cy="25416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357509" y="3389208"/>
            <a:ext cx="2681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latin typeface="Open Sans" panose="020B0600000101010101" charset="0"/>
                <a:cs typeface="Open Sans" panose="020B0600000101010101" charset="0"/>
              </a:rPr>
              <a:t>SenseHat</a:t>
            </a:r>
            <a:r>
              <a:rPr lang="ko-KR" altLang="en-US" b="1">
                <a:latin typeface="Open Sans" panose="020B0600000101010101" charset="0"/>
                <a:cs typeface="Open Sans" panose="020B0600000101010101" charset="0"/>
              </a:rPr>
              <a:t> 장애물 설정 상태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865715" y="3389208"/>
            <a:ext cx="2681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latin typeface="Open Sans" panose="020B0600000101010101" charset="0"/>
                <a:cs typeface="Open Sans" panose="020B0600000101010101" charset="0"/>
              </a:rPr>
              <a:t>DB</a:t>
            </a:r>
            <a:r>
              <a:rPr lang="ko-KR" altLang="en-US" b="1">
                <a:latin typeface="Open Sans" panose="020B0600000101010101" charset="0"/>
                <a:cs typeface="Open Sans" panose="020B0600000101010101" charset="0"/>
              </a:rPr>
              <a:t> 장애물 설정 상태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6884B-B08E-3D24-CAE8-D7D48B33D291}"/>
              </a:ext>
            </a:extLst>
          </p:cNvPr>
          <p:cNvSpPr txBox="1"/>
          <p:nvPr/>
        </p:nvSpPr>
        <p:spPr>
          <a:xfrm>
            <a:off x="6822495" y="3780635"/>
            <a:ext cx="2897675" cy="5674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8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  <a:ea typeface="+mn-ea"/>
              </a:rPr>
              <a:t>장애물 설정 표시 화면 </a:t>
            </a: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+mn-ea"/>
                <a:ea typeface="+mn-ea"/>
              </a:rPr>
              <a:t>(</a:t>
            </a:r>
            <a:r>
              <a:rPr lang="ko-KR" altLang="en-US" sz="1100">
                <a:latin typeface="+mn-ea"/>
                <a:ea typeface="+mn-ea"/>
              </a:rPr>
              <a:t>회색 </a:t>
            </a:r>
            <a:r>
              <a:rPr lang="en-US" altLang="ko-KR" sz="1100">
                <a:latin typeface="+mn-ea"/>
                <a:ea typeface="+mn-ea"/>
              </a:rPr>
              <a:t>: </a:t>
            </a:r>
            <a:r>
              <a:rPr lang="ko-KR" altLang="en-US" sz="1100">
                <a:latin typeface="+mn-ea"/>
                <a:ea typeface="+mn-ea"/>
              </a:rPr>
              <a:t>장애물</a:t>
            </a:r>
            <a:r>
              <a:rPr lang="en-US" altLang="ko-KR" sz="1100">
                <a:latin typeface="+mn-ea"/>
                <a:ea typeface="+mn-ea"/>
              </a:rPr>
              <a:t>)</a:t>
            </a:r>
            <a:endParaRPr lang="en-US" altLang="ko-KR" sz="1100" dirty="0" err="1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28D68-B854-D9F7-46E6-5E1BD49D3291}"/>
              </a:ext>
            </a:extLst>
          </p:cNvPr>
          <p:cNvSpPr txBox="1"/>
          <p:nvPr/>
        </p:nvSpPr>
        <p:spPr>
          <a:xfrm>
            <a:off x="128953" y="3780635"/>
            <a:ext cx="5571092" cy="313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latin typeface="+mn-ea"/>
                <a:ea typeface="+mn-ea"/>
              </a:rPr>
              <a:t>Mapping Button</a:t>
            </a:r>
            <a:r>
              <a:rPr lang="ko-KR" altLang="en-US" sz="1100">
                <a:latin typeface="+mn-ea"/>
                <a:ea typeface="+mn-ea"/>
              </a:rPr>
              <a:t>을 활용하여 장애물 활성화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31279-B15E-E06B-27E2-63E132C905A0}"/>
              </a:ext>
            </a:extLst>
          </p:cNvPr>
          <p:cNvSpPr txBox="1"/>
          <p:nvPr/>
        </p:nvSpPr>
        <p:spPr>
          <a:xfrm>
            <a:off x="3658890" y="3782472"/>
            <a:ext cx="2261987" cy="5674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>
                <a:latin typeface="+mn-ea"/>
                <a:ea typeface="+mn-ea"/>
              </a:rPr>
              <a:t>장애물 위치에 대한 데이터를 </a:t>
            </a:r>
            <a:r>
              <a:rPr lang="en-US" altLang="ko-KR" sz="1100">
                <a:latin typeface="+mn-ea"/>
                <a:ea typeface="+mn-ea"/>
              </a:rPr>
              <a:t>DB</a:t>
            </a:r>
            <a:r>
              <a:rPr lang="ko-KR" altLang="en-US" sz="1100">
                <a:latin typeface="+mn-ea"/>
                <a:ea typeface="+mn-ea"/>
              </a:rPr>
              <a:t>에 업로드</a:t>
            </a:r>
            <a:endParaRPr lang="ko-KR" altLang="en-US" sz="1100">
              <a:latin typeface="+mn-ea"/>
              <a:ea typeface="+mn-ea"/>
            </a:endParaRPr>
          </a:p>
        </p:txBody>
      </p:sp>
      <p:sp>
        <p:nvSpPr>
          <p:cNvPr id="13" name="Google Shape;268;p38">
            <a:extLst>
              <a:ext uri="{FF2B5EF4-FFF2-40B4-BE49-F238E27FC236}">
                <a16:creationId xmlns:a16="http://schemas.microsoft.com/office/drawing/2014/main" id="{C272E013-EEB2-767C-B54B-E53FE2E185D9}"/>
              </a:ext>
            </a:extLst>
          </p:cNvPr>
          <p:cNvSpPr txBox="1">
            <a:spLocks/>
          </p:cNvSpPr>
          <p:nvPr/>
        </p:nvSpPr>
        <p:spPr>
          <a:xfrm>
            <a:off x="2023704" y="121300"/>
            <a:ext cx="5214300" cy="5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ko-KR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Part 2. </a:t>
            </a:r>
            <a:r>
              <a:rPr lang="ko-KR" altLang="en-US">
                <a:solidFill>
                  <a:schemeClr val="accent6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장애물 설정 상태</a:t>
            </a:r>
            <a:endParaRPr lang="ko-KR" altLang="en-US">
              <a:solidFill>
                <a:schemeClr val="accent6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2964" y="3395913"/>
            <a:ext cx="2681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latin typeface="Open Sans" panose="020B0600000101010101" charset="0"/>
                <a:cs typeface="Open Sans" panose="020B0600000101010101" charset="0"/>
              </a:rPr>
              <a:t>Qt</a:t>
            </a:r>
            <a:r>
              <a:rPr lang="ko-KR" altLang="en-US" b="1" smtClean="0">
                <a:latin typeface="Open Sans" panose="020B0600000101010101" charset="0"/>
                <a:cs typeface="Open Sans" panose="020B0600000101010101" charset="0"/>
              </a:rPr>
              <a:t> 장애물 설정 상태</a:t>
            </a:r>
            <a:endParaRPr lang="ko-KR" altLang="en-US" b="1">
              <a:latin typeface="Open Sans" panose="020B0600000101010101" charset="0"/>
              <a:cs typeface="Open Sans" panose="020B0600000101010101" charset="0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582</Words>
  <Application>Microsoft Office PowerPoint</Application>
  <PresentationFormat>화면 슬라이드 쇼(16:9)</PresentationFormat>
  <Paragraphs>120</Paragraphs>
  <Slides>17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12롯데마트행복Bold</vt:lpstr>
      <vt:lpstr>Squada One</vt:lpstr>
      <vt:lpstr>맑은 고딕</vt:lpstr>
      <vt:lpstr>Roboto Condensed</vt:lpstr>
      <vt:lpstr>Dotum</vt:lpstr>
      <vt:lpstr>Fira Sans Extra Condensed Medium</vt:lpstr>
      <vt:lpstr>Exo 2</vt:lpstr>
      <vt:lpstr>Arial</vt:lpstr>
      <vt:lpstr>12롯데마트행복Medium</vt:lpstr>
      <vt:lpstr>Roboto Condensed Light</vt:lpstr>
      <vt:lpstr>Dotum</vt:lpstr>
      <vt:lpstr>12롯데마트드림Bold</vt:lpstr>
      <vt:lpstr>Open Sans</vt:lpstr>
      <vt:lpstr>Tech Newsletter by Slidesgo</vt:lpstr>
      <vt:lpstr>최단경로 탐색 RC카</vt:lpstr>
      <vt:lpstr>TABLE OF CONTENTS</vt:lpstr>
      <vt:lpstr>개발주제</vt:lpstr>
      <vt:lpstr>Rc카가 현재 위치에서 목적지까지 최단 경로로 이동하기 위한  목적으로 제품 설계</vt:lpstr>
      <vt:lpstr>  </vt:lpstr>
      <vt:lpstr>PowerPoint 프레젠테이션</vt:lpstr>
      <vt:lpstr>상세설계</vt:lpstr>
      <vt:lpstr>PowerPoint 프레젠테이션</vt:lpstr>
      <vt:lpstr>PowerPoint 프레젠테이션</vt:lpstr>
      <vt:lpstr>PowerPoint 프레젠테이션</vt:lpstr>
      <vt:lpstr>PowerPoint 프레젠테이션</vt:lpstr>
      <vt:lpstr>시연 영상</vt:lpstr>
      <vt:lpstr>PowerPoint 프레젠테이션</vt:lpstr>
      <vt:lpstr>개선점 및  발전방향</vt:lpstr>
      <vt:lpstr>PowerPoint 프레젠테이션</vt:lpstr>
      <vt:lpstr>Q &amp; 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HomeTLift</dc:title>
  <dc:creator>송제준</dc:creator>
  <cp:lastModifiedBy>multicampus</cp:lastModifiedBy>
  <cp:revision>228</cp:revision>
  <dcterms:modified xsi:type="dcterms:W3CDTF">2022-11-24T13:04:43Z</dcterms:modified>
</cp:coreProperties>
</file>